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83" r:id="rId4"/>
    <p:sldId id="284" r:id="rId5"/>
    <p:sldId id="285" r:id="rId6"/>
    <p:sldId id="286" r:id="rId7"/>
    <p:sldId id="262" r:id="rId8"/>
    <p:sldId id="260" r:id="rId9"/>
    <p:sldId id="281" r:id="rId10"/>
    <p:sldId id="282" r:id="rId11"/>
    <p:sldId id="287" r:id="rId12"/>
    <p:sldId id="273" r:id="rId13"/>
    <p:sldId id="264" r:id="rId14"/>
    <p:sldId id="275" r:id="rId15"/>
    <p:sldId id="265" r:id="rId16"/>
    <p:sldId id="266" r:id="rId17"/>
    <p:sldId id="267" r:id="rId18"/>
    <p:sldId id="268" r:id="rId19"/>
    <p:sldId id="269" r:id="rId20"/>
    <p:sldId id="270" r:id="rId21"/>
    <p:sldId id="271" r:id="rId22"/>
    <p:sldId id="272" r:id="rId23"/>
    <p:sldId id="274" r:id="rId24"/>
    <p:sldId id="277" r:id="rId25"/>
    <p:sldId id="278"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Arbeitsblat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74234997266836"/>
          <c:y val="8.0640816896954098E-2"/>
          <c:w val="0.86177884615385814"/>
          <c:h val="0.66589861751153667"/>
        </c:manualLayout>
      </c:layout>
      <c:barChart>
        <c:barDir val="col"/>
        <c:grouping val="clustered"/>
        <c:varyColors val="0"/>
        <c:ser>
          <c:idx val="1"/>
          <c:order val="1"/>
          <c:tx>
            <c:strRef>
              <c:f>Sheet1!$A$9</c:f>
              <c:strCache>
                <c:ptCount val="1"/>
                <c:pt idx="0">
                  <c:v>2019</c:v>
                </c:pt>
              </c:strCache>
            </c:strRef>
          </c:tx>
          <c:invertIfNegative val="0"/>
          <c:cat>
            <c:numRef>
              <c:f>Sheet1!$B$10:$M$10</c:f>
              <c:numCache>
                <c:formatCode>#,##0</c:formatCode>
                <c:ptCount val="12"/>
                <c:pt idx="0">
                  <c:v>50177</c:v>
                </c:pt>
                <c:pt idx="1">
                  <c:v>58124</c:v>
                </c:pt>
                <c:pt idx="2">
                  <c:v>59851</c:v>
                </c:pt>
                <c:pt idx="3">
                  <c:v>69234</c:v>
                </c:pt>
                <c:pt idx="4">
                  <c:v>69393</c:v>
                </c:pt>
                <c:pt idx="5">
                  <c:v>56641</c:v>
                </c:pt>
                <c:pt idx="6">
                  <c:v>54909</c:v>
                </c:pt>
                <c:pt idx="7">
                  <c:v>55176</c:v>
                </c:pt>
                <c:pt idx="8">
                  <c:v>79202</c:v>
                </c:pt>
                <c:pt idx="9">
                  <c:v>85763</c:v>
                </c:pt>
                <c:pt idx="10">
                  <c:v>93185</c:v>
                </c:pt>
                <c:pt idx="11">
                  <c:v>77029</c:v>
                </c:pt>
              </c:numCache>
            </c:numRef>
          </c:cat>
          <c:val>
            <c:numRef>
              <c:f>Sheet1!$B$9:$M$9</c:f>
              <c:numCache>
                <c:formatCode>#,##0</c:formatCode>
                <c:ptCount val="12"/>
                <c:pt idx="0">
                  <c:v>44738</c:v>
                </c:pt>
                <c:pt idx="1">
                  <c:v>46789</c:v>
                </c:pt>
                <c:pt idx="2">
                  <c:v>63544</c:v>
                </c:pt>
                <c:pt idx="3">
                  <c:v>59994</c:v>
                </c:pt>
                <c:pt idx="4">
                  <c:v>53253</c:v>
                </c:pt>
                <c:pt idx="5">
                  <c:v>40440</c:v>
                </c:pt>
                <c:pt idx="6">
                  <c:v>41708</c:v>
                </c:pt>
                <c:pt idx="7">
                  <c:v>40917</c:v>
                </c:pt>
                <c:pt idx="8">
                  <c:v>52848</c:v>
                </c:pt>
                <c:pt idx="9">
                  <c:v>59885</c:v>
                </c:pt>
                <c:pt idx="10">
                  <c:v>61587</c:v>
                </c:pt>
                <c:pt idx="11">
                  <c:v>45490</c:v>
                </c:pt>
              </c:numCache>
            </c:numRef>
          </c:val>
          <c:extLst>
            <c:ext xmlns:c16="http://schemas.microsoft.com/office/drawing/2014/chart" uri="{C3380CC4-5D6E-409C-BE32-E72D297353CC}">
              <c16:uniqueId val="{00000001-C779-4D2A-8C60-205074048AA8}"/>
            </c:ext>
          </c:extLst>
        </c:ser>
        <c:ser>
          <c:idx val="2"/>
          <c:order val="2"/>
          <c:tx>
            <c:strRef>
              <c:f>Sheet1!$A$10</c:f>
              <c:strCache>
                <c:ptCount val="1"/>
                <c:pt idx="0">
                  <c:v>2020</c:v>
                </c:pt>
              </c:strCache>
            </c:strRef>
          </c:tx>
          <c:invertIfNegative val="0"/>
          <c:val>
            <c:numRef>
              <c:f>Sheet1!$B$10:$M$10</c:f>
              <c:numCache>
                <c:formatCode>#,##0</c:formatCode>
                <c:ptCount val="12"/>
                <c:pt idx="0">
                  <c:v>50177</c:v>
                </c:pt>
                <c:pt idx="1">
                  <c:v>58124</c:v>
                </c:pt>
                <c:pt idx="2">
                  <c:v>59851</c:v>
                </c:pt>
                <c:pt idx="3">
                  <c:v>69234</c:v>
                </c:pt>
                <c:pt idx="4">
                  <c:v>69393</c:v>
                </c:pt>
                <c:pt idx="5">
                  <c:v>56641</c:v>
                </c:pt>
                <c:pt idx="6">
                  <c:v>54909</c:v>
                </c:pt>
                <c:pt idx="7">
                  <c:v>55176</c:v>
                </c:pt>
                <c:pt idx="8">
                  <c:v>79202</c:v>
                </c:pt>
                <c:pt idx="9">
                  <c:v>85763</c:v>
                </c:pt>
                <c:pt idx="10">
                  <c:v>93185</c:v>
                </c:pt>
                <c:pt idx="11">
                  <c:v>77029</c:v>
                </c:pt>
              </c:numCache>
            </c:numRef>
          </c:val>
          <c:extLst>
            <c:ext xmlns:c16="http://schemas.microsoft.com/office/drawing/2014/chart" uri="{C3380CC4-5D6E-409C-BE32-E72D297353CC}">
              <c16:uniqueId val="{00000002-C779-4D2A-8C60-205074048AA8}"/>
            </c:ext>
          </c:extLst>
        </c:ser>
        <c:ser>
          <c:idx val="0"/>
          <c:order val="3"/>
          <c:tx>
            <c:strRef>
              <c:f>Sheet1!$A$11</c:f>
              <c:strCache>
                <c:ptCount val="1"/>
                <c:pt idx="0">
                  <c:v>2021</c:v>
                </c:pt>
              </c:strCache>
            </c:strRef>
          </c:tx>
          <c:invertIfNegative val="0"/>
          <c:val>
            <c:numRef>
              <c:f>Sheet1!$B$11:$M$11</c:f>
              <c:numCache>
                <c:formatCode>#,##0</c:formatCode>
                <c:ptCount val="12"/>
                <c:pt idx="0">
                  <c:v>86165</c:v>
                </c:pt>
                <c:pt idx="1">
                  <c:v>114197</c:v>
                </c:pt>
                <c:pt idx="2">
                  <c:v>143420</c:v>
                </c:pt>
                <c:pt idx="3">
                  <c:v>129352</c:v>
                </c:pt>
                <c:pt idx="4">
                  <c:v>125148</c:v>
                </c:pt>
                <c:pt idx="5">
                  <c:v>101256</c:v>
                </c:pt>
                <c:pt idx="6">
                  <c:v>79726</c:v>
                </c:pt>
                <c:pt idx="7">
                  <c:v>93394</c:v>
                </c:pt>
                <c:pt idx="8">
                  <c:v>93394</c:v>
                </c:pt>
                <c:pt idx="9">
                  <c:v>128775</c:v>
                </c:pt>
                <c:pt idx="10">
                  <c:v>132892</c:v>
                </c:pt>
                <c:pt idx="11">
                  <c:v>90503</c:v>
                </c:pt>
              </c:numCache>
            </c:numRef>
          </c:val>
          <c:extLst>
            <c:ext xmlns:c16="http://schemas.microsoft.com/office/drawing/2014/chart" uri="{C3380CC4-5D6E-409C-BE32-E72D297353CC}">
              <c16:uniqueId val="{00000003-C779-4D2A-8C60-205074048AA8}"/>
            </c:ext>
          </c:extLst>
        </c:ser>
        <c:ser>
          <c:idx val="3"/>
          <c:order val="4"/>
          <c:tx>
            <c:strRef>
              <c:f>Sheet1!$A$12</c:f>
              <c:strCache>
                <c:ptCount val="1"/>
                <c:pt idx="0">
                  <c:v>2022</c:v>
                </c:pt>
              </c:strCache>
            </c:strRef>
          </c:tx>
          <c:invertIfNegative val="0"/>
          <c:val>
            <c:numRef>
              <c:f>Sheet1!$B$12:$F$12</c:f>
              <c:numCache>
                <c:formatCode>#,##0</c:formatCode>
                <c:ptCount val="5"/>
                <c:pt idx="0">
                  <c:v>112625</c:v>
                </c:pt>
                <c:pt idx="1">
                  <c:v>118378</c:v>
                </c:pt>
                <c:pt idx="2">
                  <c:v>156834</c:v>
                </c:pt>
                <c:pt idx="3">
                  <c:v>143814</c:v>
                </c:pt>
                <c:pt idx="4">
                  <c:v>136112</c:v>
                </c:pt>
              </c:numCache>
            </c:numRef>
          </c:val>
          <c:extLst>
            <c:ext xmlns:c16="http://schemas.microsoft.com/office/drawing/2014/chart" uri="{C3380CC4-5D6E-409C-BE32-E72D297353CC}">
              <c16:uniqueId val="{00000000-03CA-4F3B-921E-549E8DA860AC}"/>
            </c:ext>
          </c:extLst>
        </c:ser>
        <c:dLbls>
          <c:showLegendKey val="0"/>
          <c:showVal val="0"/>
          <c:showCatName val="0"/>
          <c:showSerName val="0"/>
          <c:showPercent val="0"/>
          <c:showBubbleSize val="0"/>
        </c:dLbls>
        <c:gapWidth val="80"/>
        <c:axId val="8470528"/>
        <c:axId val="8472064"/>
        <c:extLst>
          <c:ext xmlns:c15="http://schemas.microsoft.com/office/drawing/2012/chart" uri="{02D57815-91ED-43cb-92C2-25804820EDAC}">
            <c15:filteredBarSeries>
              <c15:ser>
                <c:idx val="4"/>
                <c:order val="0"/>
                <c:tx>
                  <c:strRef>
                    <c:extLst>
                      <c:ext uri="{02D57815-91ED-43cb-92C2-25804820EDAC}">
                        <c15:formulaRef>
                          <c15:sqref>Sheet1!$A$8</c15:sqref>
                        </c15:formulaRef>
                      </c:ext>
                    </c:extLst>
                    <c:strCache>
                      <c:ptCount val="1"/>
                      <c:pt idx="0">
                        <c:v>2018</c:v>
                      </c:pt>
                    </c:strCache>
                  </c:strRef>
                </c:tx>
                <c:spPr>
                  <a:solidFill>
                    <a:srgbClr val="3C9CD7">
                      <a:lumMod val="60000"/>
                      <a:lumOff val="40000"/>
                    </a:srgbClr>
                  </a:solidFill>
                </c:spPr>
                <c:invertIfNegative val="0"/>
                <c:cat>
                  <c:numRef>
                    <c:extLst>
                      <c:ext uri="{02D57815-91ED-43cb-92C2-25804820EDAC}">
                        <c15:formulaRef>
                          <c15:sqref>Sheet1!$B$10:$M$10</c15:sqref>
                        </c15:formulaRef>
                      </c:ext>
                    </c:extLst>
                    <c:numCache>
                      <c:formatCode>#,##0</c:formatCode>
                      <c:ptCount val="12"/>
                      <c:pt idx="0">
                        <c:v>50177</c:v>
                      </c:pt>
                      <c:pt idx="1">
                        <c:v>58124</c:v>
                      </c:pt>
                      <c:pt idx="2">
                        <c:v>59851</c:v>
                      </c:pt>
                      <c:pt idx="3">
                        <c:v>69234</c:v>
                      </c:pt>
                      <c:pt idx="4">
                        <c:v>69393</c:v>
                      </c:pt>
                      <c:pt idx="5">
                        <c:v>56641</c:v>
                      </c:pt>
                      <c:pt idx="6">
                        <c:v>54909</c:v>
                      </c:pt>
                      <c:pt idx="7">
                        <c:v>55176</c:v>
                      </c:pt>
                      <c:pt idx="8">
                        <c:v>79202</c:v>
                      </c:pt>
                      <c:pt idx="9">
                        <c:v>85763</c:v>
                      </c:pt>
                      <c:pt idx="10">
                        <c:v>93185</c:v>
                      </c:pt>
                      <c:pt idx="11">
                        <c:v>77029</c:v>
                      </c:pt>
                    </c:numCache>
                  </c:numRef>
                </c:cat>
                <c:val>
                  <c:numRef>
                    <c:extLst>
                      <c:ext uri="{02D57815-91ED-43cb-92C2-25804820EDAC}">
                        <c15:formulaRef>
                          <c15:sqref>Sheet1!$B$8:$M$8</c15:sqref>
                        </c15:formulaRef>
                      </c:ext>
                    </c:extLst>
                    <c:numCache>
                      <c:formatCode>#,##0</c:formatCode>
                      <c:ptCount val="12"/>
                      <c:pt idx="0">
                        <c:v>32960</c:v>
                      </c:pt>
                      <c:pt idx="1">
                        <c:v>41639</c:v>
                      </c:pt>
                      <c:pt idx="2">
                        <c:v>52169</c:v>
                      </c:pt>
                      <c:pt idx="3">
                        <c:v>47533</c:v>
                      </c:pt>
                      <c:pt idx="4">
                        <c:v>42350</c:v>
                      </c:pt>
                      <c:pt idx="5">
                        <c:v>35595</c:v>
                      </c:pt>
                      <c:pt idx="6">
                        <c:v>37357</c:v>
                      </c:pt>
                      <c:pt idx="7">
                        <c:v>33913</c:v>
                      </c:pt>
                      <c:pt idx="8">
                        <c:v>41240</c:v>
                      </c:pt>
                      <c:pt idx="9">
                        <c:v>53484</c:v>
                      </c:pt>
                      <c:pt idx="10">
                        <c:v>54101</c:v>
                      </c:pt>
                      <c:pt idx="11">
                        <c:v>38532</c:v>
                      </c:pt>
                    </c:numCache>
                  </c:numRef>
                </c:val>
                <c:extLst>
                  <c:ext xmlns:c16="http://schemas.microsoft.com/office/drawing/2014/chart" uri="{C3380CC4-5D6E-409C-BE32-E72D297353CC}">
                    <c16:uniqueId val="{00000000-C779-4D2A-8C60-205074048AA8}"/>
                  </c:ext>
                </c:extLst>
              </c15:ser>
            </c15:filteredBarSeries>
          </c:ext>
        </c:extLst>
      </c:barChart>
      <c:catAx>
        <c:axId val="8470528"/>
        <c:scaling>
          <c:orientation val="minMax"/>
        </c:scaling>
        <c:delete val="0"/>
        <c:axPos val="b"/>
        <c:numFmt formatCode="#,##0" sourceLinked="1"/>
        <c:majorTickMark val="out"/>
        <c:minorTickMark val="none"/>
        <c:tickLblPos val="low"/>
        <c:spPr>
          <a:ln w="9475">
            <a:noFill/>
          </a:ln>
        </c:spPr>
        <c:txPr>
          <a:bodyPr rot="0" vert="horz"/>
          <a:lstStyle/>
          <a:p>
            <a:pPr>
              <a:defRPr lang="de-DE" sz="1094" b="0" i="0" u="none" strike="noStrike" baseline="0">
                <a:solidFill>
                  <a:schemeClr val="tx1"/>
                </a:solidFill>
                <a:latin typeface="Arial"/>
                <a:ea typeface="Arial"/>
                <a:cs typeface="Arial"/>
              </a:defRPr>
            </a:pPr>
            <a:endParaRPr lang="de-DE"/>
          </a:p>
        </c:txPr>
        <c:crossAx val="8472064"/>
        <c:crosses val="autoZero"/>
        <c:auto val="1"/>
        <c:lblAlgn val="ctr"/>
        <c:lblOffset val="100"/>
        <c:tickLblSkip val="1"/>
        <c:tickMarkSkip val="1"/>
        <c:noMultiLvlLbl val="1"/>
      </c:catAx>
      <c:valAx>
        <c:axId val="8472064"/>
        <c:scaling>
          <c:orientation val="minMax"/>
        </c:scaling>
        <c:delete val="0"/>
        <c:axPos val="l"/>
        <c:numFmt formatCode="#,###" sourceLinked="0"/>
        <c:majorTickMark val="out"/>
        <c:minorTickMark val="none"/>
        <c:tickLblPos val="nextTo"/>
        <c:spPr>
          <a:ln w="3158">
            <a:solidFill>
              <a:schemeClr val="tx1"/>
            </a:solidFill>
            <a:prstDash val="solid"/>
          </a:ln>
        </c:spPr>
        <c:txPr>
          <a:bodyPr rot="0" vert="horz"/>
          <a:lstStyle/>
          <a:p>
            <a:pPr>
              <a:defRPr lang="de-DE" sz="1000" b="0" i="0" u="none" strike="noStrike" baseline="0">
                <a:solidFill>
                  <a:schemeClr val="tx1"/>
                </a:solidFill>
                <a:latin typeface="Calibri" pitchFamily="34" charset="0"/>
                <a:ea typeface="Arial"/>
                <a:cs typeface="Arial"/>
              </a:defRPr>
            </a:pPr>
            <a:endParaRPr lang="de-DE"/>
          </a:p>
        </c:txPr>
        <c:crossAx val="8470528"/>
        <c:crosses val="autoZero"/>
        <c:crossBetween val="between"/>
      </c:valAx>
      <c:dTable>
        <c:showHorzBorder val="1"/>
        <c:showVertBorder val="1"/>
        <c:showOutline val="1"/>
        <c:showKeys val="1"/>
        <c:spPr>
          <a:ln w="12633">
            <a:solidFill>
              <a:schemeClr val="tx1"/>
            </a:solidFill>
            <a:prstDash val="solid"/>
          </a:ln>
        </c:spPr>
        <c:txPr>
          <a:bodyPr/>
          <a:lstStyle/>
          <a:p>
            <a:pPr rtl="0">
              <a:defRPr lang="de-DE" sz="900" b="0" i="0" u="none" strike="noStrike" baseline="0">
                <a:solidFill>
                  <a:schemeClr val="tx1"/>
                </a:solidFill>
                <a:latin typeface="Calibri" pitchFamily="34" charset="0"/>
                <a:ea typeface="Arial"/>
                <a:cs typeface="Arial"/>
              </a:defRPr>
            </a:pPr>
            <a:endParaRPr lang="de-DE"/>
          </a:p>
        </c:txPr>
      </c:dTable>
      <c:spPr>
        <a:noFill/>
        <a:ln w="25400">
          <a:noFill/>
        </a:ln>
      </c:spPr>
    </c:plotArea>
    <c:plotVisOnly val="1"/>
    <c:dispBlanksAs val="gap"/>
    <c:showDLblsOverMax val="0"/>
  </c:chart>
  <c:spPr>
    <a:noFill/>
    <a:ln>
      <a:noFill/>
    </a:ln>
  </c:spPr>
  <c:txPr>
    <a:bodyPr/>
    <a:lstStyle/>
    <a:p>
      <a:pPr>
        <a:defRPr sz="1716" b="1" i="0" u="none" strike="noStrike" baseline="0">
          <a:solidFill>
            <a:schemeClr val="tx1"/>
          </a:solidFill>
          <a:latin typeface="Arial"/>
          <a:ea typeface="Arial"/>
          <a:cs typeface="Arial"/>
        </a:defRPr>
      </a:pPr>
      <a:endParaRPr lang="de-DE"/>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Impact Factor</c:v>
                </c:pt>
              </c:strCache>
            </c:strRef>
          </c:tx>
          <c:invertIfNegative val="0"/>
          <c:dLbls>
            <c:spPr>
              <a:solidFill>
                <a:schemeClr val="tx1">
                  <a:lumMod val="10000"/>
                  <a:lumOff val="90000"/>
                </a:schemeClr>
              </a:solidFill>
            </c:spPr>
            <c:txPr>
              <a:bodyPr/>
              <a:lstStyle/>
              <a:p>
                <a:pPr>
                  <a:defRPr sz="1100">
                    <a:solidFill>
                      <a:schemeClr val="tx1"/>
                    </a:solidFill>
                  </a:defRPr>
                </a:pPr>
                <a:endParaRPr lang="de-DE"/>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Tabelle1!$A$2:$A$6</c:f>
              <c:numCache>
                <c:formatCode>General</c:formatCode>
                <c:ptCount val="5"/>
                <c:pt idx="0">
                  <c:v>2016</c:v>
                </c:pt>
                <c:pt idx="1">
                  <c:v>2017</c:v>
                </c:pt>
                <c:pt idx="2">
                  <c:v>2018</c:v>
                </c:pt>
                <c:pt idx="3">
                  <c:v>2019</c:v>
                </c:pt>
                <c:pt idx="4">
                  <c:v>2020</c:v>
                </c:pt>
              </c:numCache>
            </c:numRef>
          </c:cat>
          <c:val>
            <c:numRef>
              <c:f>Tabelle1!$B$2:$B$6</c:f>
              <c:numCache>
                <c:formatCode>#,##0</c:formatCode>
                <c:ptCount val="5"/>
                <c:pt idx="0">
                  <c:v>3295</c:v>
                </c:pt>
                <c:pt idx="1">
                  <c:v>3553</c:v>
                </c:pt>
                <c:pt idx="2">
                  <c:v>3740</c:v>
                </c:pt>
                <c:pt idx="3">
                  <c:v>3941</c:v>
                </c:pt>
                <c:pt idx="4">
                  <c:v>4785</c:v>
                </c:pt>
              </c:numCache>
            </c:numRef>
          </c:val>
          <c:extLst>
            <c:ext xmlns:c16="http://schemas.microsoft.com/office/drawing/2014/chart" uri="{C3380CC4-5D6E-409C-BE32-E72D297353CC}">
              <c16:uniqueId val="{00000000-659C-495E-86B6-E973B3F103D8}"/>
            </c:ext>
          </c:extLst>
        </c:ser>
        <c:dLbls>
          <c:showLegendKey val="0"/>
          <c:showVal val="0"/>
          <c:showCatName val="0"/>
          <c:showSerName val="0"/>
          <c:showPercent val="0"/>
          <c:showBubbleSize val="0"/>
        </c:dLbls>
        <c:gapWidth val="75"/>
        <c:overlap val="-25"/>
        <c:axId val="118864128"/>
        <c:axId val="118878208"/>
      </c:barChart>
      <c:lineChart>
        <c:grouping val="standard"/>
        <c:varyColors val="0"/>
        <c:ser>
          <c:idx val="1"/>
          <c:order val="1"/>
          <c:tx>
            <c:strRef>
              <c:f>Tabelle1!$C$1</c:f>
              <c:strCache>
                <c:ptCount val="1"/>
                <c:pt idx="0">
                  <c:v>Number of Source Items</c:v>
                </c:pt>
              </c:strCache>
            </c:strRef>
          </c:tx>
          <c:spPr>
            <a:ln>
              <a:solidFill>
                <a:srgbClr val="EE7D11"/>
              </a:solidFill>
            </a:ln>
          </c:spPr>
          <c:marker>
            <c:spPr>
              <a:solidFill>
                <a:srgbClr val="EE7D11"/>
              </a:solidFill>
              <a:ln>
                <a:solidFill>
                  <a:srgbClr val="EE7D11"/>
                </a:solidFill>
              </a:ln>
            </c:spPr>
          </c:marker>
          <c:dLbls>
            <c:spPr>
              <a:solidFill>
                <a:schemeClr val="tx1">
                  <a:lumMod val="10000"/>
                  <a:lumOff val="90000"/>
                </a:schemeClr>
              </a:solidFill>
              <a:ln>
                <a:noFill/>
              </a:ln>
            </c:spPr>
            <c:txPr>
              <a:bodyPr/>
              <a:lstStyle/>
              <a:p>
                <a:pPr>
                  <a:defRPr sz="1100">
                    <a:solidFill>
                      <a:schemeClr val="tx1"/>
                    </a:solidFill>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Tabelle1!$A$2:$A$6</c:f>
              <c:numCache>
                <c:formatCode>General</c:formatCode>
                <c:ptCount val="5"/>
                <c:pt idx="0">
                  <c:v>2016</c:v>
                </c:pt>
                <c:pt idx="1">
                  <c:v>2017</c:v>
                </c:pt>
                <c:pt idx="2">
                  <c:v>2018</c:v>
                </c:pt>
                <c:pt idx="3">
                  <c:v>2019</c:v>
                </c:pt>
                <c:pt idx="4">
                  <c:v>2020</c:v>
                </c:pt>
              </c:numCache>
            </c:numRef>
          </c:cat>
          <c:val>
            <c:numRef>
              <c:f>Tabelle1!$C$2:$C$6</c:f>
              <c:numCache>
                <c:formatCode>General</c:formatCode>
                <c:ptCount val="5"/>
                <c:pt idx="0">
                  <c:v>237</c:v>
                </c:pt>
                <c:pt idx="1">
                  <c:v>253</c:v>
                </c:pt>
                <c:pt idx="2">
                  <c:v>246</c:v>
                </c:pt>
                <c:pt idx="3">
                  <c:v>256</c:v>
                </c:pt>
                <c:pt idx="4">
                  <c:v>270</c:v>
                </c:pt>
              </c:numCache>
            </c:numRef>
          </c:val>
          <c:smooth val="0"/>
          <c:extLst>
            <c:ext xmlns:c16="http://schemas.microsoft.com/office/drawing/2014/chart" uri="{C3380CC4-5D6E-409C-BE32-E72D297353CC}">
              <c16:uniqueId val="{00000001-659C-495E-86B6-E973B3F103D8}"/>
            </c:ext>
          </c:extLst>
        </c:ser>
        <c:ser>
          <c:idx val="2"/>
          <c:order val="2"/>
          <c:tx>
            <c:strRef>
              <c:f>Tabelle1!$D$1</c:f>
              <c:strCache>
                <c:ptCount val="1"/>
                <c:pt idx="0">
                  <c:v>Number of Citations</c:v>
                </c:pt>
              </c:strCache>
            </c:strRef>
          </c:tx>
          <c:dLbls>
            <c:spPr>
              <a:solidFill>
                <a:schemeClr val="tx1">
                  <a:lumMod val="10000"/>
                  <a:lumOff val="90000"/>
                </a:schemeClr>
              </a:solidFill>
            </c:spPr>
            <c:txPr>
              <a:bodyPr/>
              <a:lstStyle/>
              <a:p>
                <a:pPr>
                  <a:defRPr sz="1100">
                    <a:solidFill>
                      <a:schemeClr val="tx1"/>
                    </a:solidFill>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Tabelle1!$A$2:$A$6</c:f>
              <c:numCache>
                <c:formatCode>General</c:formatCode>
                <c:ptCount val="5"/>
                <c:pt idx="0">
                  <c:v>2016</c:v>
                </c:pt>
                <c:pt idx="1">
                  <c:v>2017</c:v>
                </c:pt>
                <c:pt idx="2">
                  <c:v>2018</c:v>
                </c:pt>
                <c:pt idx="3">
                  <c:v>2019</c:v>
                </c:pt>
                <c:pt idx="4">
                  <c:v>2020</c:v>
                </c:pt>
              </c:numCache>
            </c:numRef>
          </c:cat>
          <c:val>
            <c:numRef>
              <c:f>Tabelle1!$D$2:$D$6</c:f>
              <c:numCache>
                <c:formatCode>General</c:formatCode>
                <c:ptCount val="5"/>
                <c:pt idx="0">
                  <c:v>781</c:v>
                </c:pt>
                <c:pt idx="1">
                  <c:v>899</c:v>
                </c:pt>
                <c:pt idx="2">
                  <c:v>920</c:v>
                </c:pt>
                <c:pt idx="3">
                  <c:v>1009</c:v>
                </c:pt>
                <c:pt idx="4">
                  <c:v>1292</c:v>
                </c:pt>
              </c:numCache>
            </c:numRef>
          </c:val>
          <c:smooth val="0"/>
          <c:extLst>
            <c:ext xmlns:c16="http://schemas.microsoft.com/office/drawing/2014/chart" uri="{C3380CC4-5D6E-409C-BE32-E72D297353CC}">
              <c16:uniqueId val="{00000002-659C-495E-86B6-E973B3F103D8}"/>
            </c:ext>
          </c:extLst>
        </c:ser>
        <c:dLbls>
          <c:showLegendKey val="0"/>
          <c:showVal val="0"/>
          <c:showCatName val="0"/>
          <c:showSerName val="0"/>
          <c:showPercent val="0"/>
          <c:showBubbleSize val="0"/>
        </c:dLbls>
        <c:marker val="1"/>
        <c:smooth val="0"/>
        <c:axId val="118886400"/>
        <c:axId val="118880128"/>
      </c:lineChart>
      <c:catAx>
        <c:axId val="118864128"/>
        <c:scaling>
          <c:orientation val="minMax"/>
        </c:scaling>
        <c:delete val="0"/>
        <c:axPos val="b"/>
        <c:numFmt formatCode="General" sourceLinked="1"/>
        <c:majorTickMark val="none"/>
        <c:minorTickMark val="none"/>
        <c:tickLblPos val="nextTo"/>
        <c:txPr>
          <a:bodyPr/>
          <a:lstStyle/>
          <a:p>
            <a:pPr>
              <a:defRPr sz="1200"/>
            </a:pPr>
            <a:endParaRPr lang="de-DE"/>
          </a:p>
        </c:txPr>
        <c:crossAx val="118878208"/>
        <c:crossesAt val="0"/>
        <c:auto val="1"/>
        <c:lblAlgn val="ctr"/>
        <c:lblOffset val="100"/>
        <c:noMultiLvlLbl val="0"/>
      </c:catAx>
      <c:valAx>
        <c:axId val="118878208"/>
        <c:scaling>
          <c:orientation val="minMax"/>
          <c:max val="5000"/>
          <c:min val="0"/>
        </c:scaling>
        <c:delete val="0"/>
        <c:axPos val="l"/>
        <c:majorGridlines/>
        <c:title>
          <c:tx>
            <c:rich>
              <a:bodyPr rot="-5400000" vert="horz"/>
              <a:lstStyle/>
              <a:p>
                <a:pPr>
                  <a:defRPr sz="1600"/>
                </a:pPr>
                <a:r>
                  <a:rPr lang="de-DE" sz="1600" dirty="0" smtClean="0"/>
                  <a:t>Impact </a:t>
                </a:r>
                <a:r>
                  <a:rPr lang="de-DE" sz="1600" dirty="0" err="1" smtClean="0"/>
                  <a:t>Factor</a:t>
                </a:r>
                <a:endParaRPr lang="de-DE" sz="1600" dirty="0"/>
              </a:p>
            </c:rich>
          </c:tx>
          <c:layout>
            <c:manualLayout>
              <c:xMode val="edge"/>
              <c:yMode val="edge"/>
              <c:x val="5.9863718124534135E-3"/>
              <c:y val="0.30375293395224073"/>
            </c:manualLayout>
          </c:layout>
          <c:overlay val="0"/>
        </c:title>
        <c:numFmt formatCode="#,##0" sourceLinked="1"/>
        <c:majorTickMark val="none"/>
        <c:minorTickMark val="none"/>
        <c:tickLblPos val="nextTo"/>
        <c:spPr>
          <a:ln w="9525">
            <a:solidFill>
              <a:schemeClr val="tx1"/>
            </a:solidFill>
          </a:ln>
        </c:spPr>
        <c:txPr>
          <a:bodyPr/>
          <a:lstStyle/>
          <a:p>
            <a:pPr>
              <a:defRPr sz="1200"/>
            </a:pPr>
            <a:endParaRPr lang="de-DE"/>
          </a:p>
        </c:txPr>
        <c:crossAx val="118864128"/>
        <c:crosses val="autoZero"/>
        <c:crossBetween val="between"/>
        <c:majorUnit val="1000"/>
      </c:valAx>
      <c:valAx>
        <c:axId val="118880128"/>
        <c:scaling>
          <c:orientation val="minMax"/>
        </c:scaling>
        <c:delete val="0"/>
        <c:axPos val="r"/>
        <c:title>
          <c:tx>
            <c:rich>
              <a:bodyPr rot="-5400000" vert="horz"/>
              <a:lstStyle/>
              <a:p>
                <a:pPr>
                  <a:defRPr sz="1600"/>
                </a:pPr>
                <a:r>
                  <a:rPr lang="de-DE" sz="1600" dirty="0" err="1" smtClean="0"/>
                  <a:t>Number</a:t>
                </a:r>
                <a:r>
                  <a:rPr lang="de-DE" sz="1600" dirty="0" smtClean="0"/>
                  <a:t> of Source</a:t>
                </a:r>
                <a:r>
                  <a:rPr lang="de-DE" sz="1600" baseline="0" dirty="0" smtClean="0"/>
                  <a:t> Items/</a:t>
                </a:r>
                <a:r>
                  <a:rPr lang="de-DE" sz="1600" baseline="0" dirty="0" err="1" smtClean="0"/>
                  <a:t>Citations</a:t>
                </a:r>
                <a:endParaRPr lang="de-DE" sz="1600" dirty="0"/>
              </a:p>
            </c:rich>
          </c:tx>
          <c:layout/>
          <c:overlay val="0"/>
        </c:title>
        <c:numFmt formatCode="General" sourceLinked="1"/>
        <c:majorTickMark val="out"/>
        <c:minorTickMark val="none"/>
        <c:tickLblPos val="nextTo"/>
        <c:txPr>
          <a:bodyPr/>
          <a:lstStyle/>
          <a:p>
            <a:pPr>
              <a:defRPr sz="1200"/>
            </a:pPr>
            <a:endParaRPr lang="de-DE"/>
          </a:p>
        </c:txPr>
        <c:crossAx val="118886400"/>
        <c:crosses val="max"/>
        <c:crossBetween val="between"/>
      </c:valAx>
      <c:catAx>
        <c:axId val="118886400"/>
        <c:scaling>
          <c:orientation val="minMax"/>
        </c:scaling>
        <c:delete val="1"/>
        <c:axPos val="b"/>
        <c:numFmt formatCode="General" sourceLinked="1"/>
        <c:majorTickMark val="out"/>
        <c:minorTickMark val="none"/>
        <c:tickLblPos val="nextTo"/>
        <c:crossAx val="118880128"/>
        <c:crosses val="autoZero"/>
        <c:auto val="1"/>
        <c:lblAlgn val="ctr"/>
        <c:lblOffset val="100"/>
        <c:noMultiLvlLbl val="0"/>
      </c:catAx>
      <c:spPr>
        <a:solidFill>
          <a:schemeClr val="bg1">
            <a:lumMod val="95000"/>
          </a:schemeClr>
        </a:solidFill>
      </c:spPr>
    </c:plotArea>
    <c:legend>
      <c:legendPos val="b"/>
      <c:layout/>
      <c:overlay val="0"/>
      <c:txPr>
        <a:bodyPr/>
        <a:lstStyle/>
        <a:p>
          <a:pPr>
            <a:defRPr sz="1200"/>
          </a:pPr>
          <a:endParaRPr lang="de-DE"/>
        </a:p>
      </c:txPr>
    </c:legend>
    <c:plotVisOnly val="1"/>
    <c:dispBlanksAs val="gap"/>
    <c:showDLblsOverMax val="0"/>
  </c:chart>
  <c:txPr>
    <a:bodyPr/>
    <a:lstStyle/>
    <a:p>
      <a:pPr>
        <a:defRPr sz="1800"/>
      </a:pPr>
      <a:endParaRPr lang="de-DE"/>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0.87125</cdr:y>
    </cdr:from>
    <cdr:to>
      <cdr:x>0.00475</cdr:x>
      <cdr:y>0.91275</cdr:y>
    </cdr:to>
    <cdr:sp macro="" textlink="">
      <cdr:nvSpPr>
        <cdr:cNvPr id="1025" name="Text Box 1"/>
        <cdr:cNvSpPr txBox="1">
          <a:spLocks xmlns:a="http://schemas.openxmlformats.org/drawingml/2006/main" noChangeArrowheads="1"/>
        </cdr:cNvSpPr>
      </cdr:nvSpPr>
      <cdr:spPr bwMode="auto">
        <a:xfrm xmlns:a="http://schemas.openxmlformats.org/drawingml/2006/main">
          <a:off x="0" y="3601617"/>
          <a:ext cx="37643" cy="171555"/>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81EF6F-156A-4FD4-B43D-C500DAD7A98D}" type="datetimeFigureOut">
              <a:rPr lang="de-DE" smtClean="0"/>
              <a:t>15.06.2022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3FCE0-C7A8-4F8B-97FE-07BDFDEE626F}" type="slidenum">
              <a:rPr lang="de-DE" smtClean="0"/>
              <a:t>‹Nr.›</a:t>
            </a:fld>
            <a:endParaRPr lang="de-DE"/>
          </a:p>
        </p:txBody>
      </p:sp>
    </p:spTree>
    <p:extLst>
      <p:ext uri="{BB962C8B-B14F-4D97-AF65-F5344CB8AC3E}">
        <p14:creationId xmlns:p14="http://schemas.microsoft.com/office/powerpoint/2010/main" val="869114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9864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10dff8ba116_1_9:notes"/>
          <p:cNvSpPr>
            <a:spLocks noGrp="1" noRot="1" noChangeAspect="1"/>
          </p:cNvSpPr>
          <p:nvPr>
            <p:ph type="sldImg" idx="2"/>
          </p:nvPr>
        </p:nvSpPr>
        <p:spPr>
          <a:xfrm>
            <a:off x="712788" y="746125"/>
            <a:ext cx="5383212"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g10dff8ba116_1_9:notes"/>
          <p:cNvSpPr txBox="1">
            <a:spLocks noGrp="1"/>
          </p:cNvSpPr>
          <p:nvPr>
            <p:ph type="body" idx="1"/>
          </p:nvPr>
        </p:nvSpPr>
        <p:spPr>
          <a:xfrm>
            <a:off x="680879" y="4721940"/>
            <a:ext cx="5447100" cy="4473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23" name="Google Shape;423;g10dff8ba116_1_9:notes"/>
          <p:cNvSpPr txBox="1">
            <a:spLocks noGrp="1"/>
          </p:cNvSpPr>
          <p:nvPr>
            <p:ph type="sldNum" idx="12"/>
          </p:nvPr>
        </p:nvSpPr>
        <p:spPr>
          <a:xfrm>
            <a:off x="3856737" y="9442154"/>
            <a:ext cx="2950500" cy="497100"/>
          </a:xfrm>
          <a:prstGeom prst="rect">
            <a:avLst/>
          </a:prstGeom>
          <a:noFill/>
          <a:ln>
            <a:noFill/>
          </a:ln>
        </p:spPr>
        <p:txBody>
          <a:bodyPr spcFirstLastPara="1" wrap="square" lIns="91425" tIns="45700" rIns="91425" bIns="45700" anchor="b" anchorCtr="0">
            <a:noAutofit/>
          </a:bodyPr>
          <a:lstStyle/>
          <a:p>
            <a:pPr marL="0" marR="0" lvl="0" indent="0" algn="r" defTabSz="872722"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21</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6818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0756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872722" rtl="0" eaLnBrk="1" fontAlgn="auto" latinLnBrk="0" hangingPunct="1">
              <a:lnSpc>
                <a:spcPct val="100000"/>
              </a:lnSpc>
              <a:spcBef>
                <a:spcPts val="0"/>
              </a:spcBef>
              <a:spcAft>
                <a:spcPts val="0"/>
              </a:spcAft>
              <a:buClrTx/>
              <a:buSzTx/>
              <a:buFontTx/>
              <a:buNone/>
              <a:tabLst/>
              <a:defRPr/>
            </a:pPr>
            <a:endParaRPr lang="de-DE" baseline="0" dirty="0" smtClean="0"/>
          </a:p>
        </p:txBody>
      </p:sp>
      <p:sp>
        <p:nvSpPr>
          <p:cNvPr id="4" name="Foliennummernplatzhalt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B7029886-40EC-0D47-A55E-B9CEA8367316}"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23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073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smtClean="0">
              <a:sym typeface="Wingdings" pitchFamily="2" charset="2"/>
            </a:endParaRPr>
          </a:p>
        </p:txBody>
      </p:sp>
      <p:sp>
        <p:nvSpPr>
          <p:cNvPr id="4" name="Foliennummernplatzhalt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B7029886-40EC-0D47-A55E-B9CEA8367316}"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24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558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439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baseline="0" dirty="0" smtClean="0"/>
          </a:p>
        </p:txBody>
      </p:sp>
    </p:spTree>
    <p:extLst>
      <p:ext uri="{BB962C8B-B14F-4D97-AF65-F5344CB8AC3E}">
        <p14:creationId xmlns:p14="http://schemas.microsoft.com/office/powerpoint/2010/main" val="1930570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90488" y="744538"/>
            <a:ext cx="6616700" cy="3722687"/>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baseline="0" dirty="0" smtClean="0"/>
          </a:p>
        </p:txBody>
      </p:sp>
    </p:spTree>
    <p:extLst>
      <p:ext uri="{BB962C8B-B14F-4D97-AF65-F5344CB8AC3E}">
        <p14:creationId xmlns:p14="http://schemas.microsoft.com/office/powerpoint/2010/main" val="149810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872722" rtl="0" eaLnBrk="1" fontAlgn="auto" latinLnBrk="0" hangingPunct="1">
              <a:lnSpc>
                <a:spcPct val="100000"/>
              </a:lnSpc>
              <a:spcBef>
                <a:spcPts val="0"/>
              </a:spcBef>
              <a:spcAft>
                <a:spcPts val="0"/>
              </a:spcAft>
              <a:buClrTx/>
              <a:buSzTx/>
              <a:buFontTx/>
              <a:buNone/>
              <a:tabLst/>
              <a:defRPr/>
            </a:pPr>
            <a:endParaRPr lang="de-DE" dirty="0"/>
          </a:p>
        </p:txBody>
      </p:sp>
      <p:sp>
        <p:nvSpPr>
          <p:cNvPr id="4" name="Slide Number Placehold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6847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726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smtClean="0"/>
          </a:p>
        </p:txBody>
      </p:sp>
      <p:sp>
        <p:nvSpPr>
          <p:cNvPr id="4" name="Slide Number Placeholder 3"/>
          <p:cNvSpPr>
            <a:spLocks noGrp="1"/>
          </p:cNvSpPr>
          <p:nvPr>
            <p:ph type="sldNum" sz="quarter" idx="10"/>
          </p:nvPr>
        </p:nvSpPr>
        <p:spPr/>
        <p:txBody>
          <a:bodyPr/>
          <a:lstStyle/>
          <a:p>
            <a:pPr marL="0" marR="0" lvl="0" indent="0" algn="r" defTabSz="872722" rtl="0" eaLnBrk="1" fontAlgn="auto" latinLnBrk="0" hangingPunct="1">
              <a:lnSpc>
                <a:spcPct val="100000"/>
              </a:lnSpc>
              <a:spcBef>
                <a:spcPts val="0"/>
              </a:spcBef>
              <a:spcAft>
                <a:spcPts val="0"/>
              </a:spcAft>
              <a:buClrTx/>
              <a:buSzTx/>
              <a:buFontTx/>
              <a:buNone/>
              <a:tabLst/>
              <a:defRPr/>
            </a:pPr>
            <a:fld id="{8731FDDB-74AF-466F-B92E-1346EC410FD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1501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nl-NL" dirty="0" smtClean="0"/>
          </a:p>
        </p:txBody>
      </p:sp>
    </p:spTree>
    <p:extLst>
      <p:ext uri="{BB962C8B-B14F-4D97-AF65-F5344CB8AC3E}">
        <p14:creationId xmlns:p14="http://schemas.microsoft.com/office/powerpoint/2010/main" val="289052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10dff8ba116_1_0: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g10dff8ba116_1_0:notes"/>
          <p:cNvSpPr txBox="1">
            <a:spLocks noGrp="1"/>
          </p:cNvSpPr>
          <p:nvPr>
            <p:ph type="body" idx="1"/>
          </p:nvPr>
        </p:nvSpPr>
        <p:spPr>
          <a:xfrm>
            <a:off x="680879" y="4721940"/>
            <a:ext cx="5447100" cy="4473300"/>
          </a:xfrm>
          <a:prstGeom prst="rect">
            <a:avLst/>
          </a:prstGeom>
          <a:noFill/>
          <a:ln>
            <a:noFill/>
          </a:ln>
        </p:spPr>
        <p:txBody>
          <a:bodyPr spcFirstLastPara="1" wrap="square" lIns="91425" tIns="45700" rIns="91425" bIns="45700" anchor="t" anchorCtr="0">
            <a:noAutofit/>
          </a:bodyPr>
          <a:lstStyle/>
          <a:p>
            <a:r>
              <a:rPr lang="en-US" dirty="0" smtClean="0"/>
              <a:t>Most submissions from:</a:t>
            </a:r>
          </a:p>
          <a:p>
            <a:r>
              <a:rPr lang="en-US" sz="1100" b="0" i="0" u="none" strike="noStrike" kern="1200" dirty="0" smtClean="0">
                <a:solidFill>
                  <a:schemeClr val="tx1"/>
                </a:solidFill>
                <a:effectLst/>
                <a:latin typeface="+mn-lt"/>
                <a:ea typeface="+mn-ea"/>
                <a:cs typeface="+mn-cs"/>
              </a:rPr>
              <a:t>CHINA,</a:t>
            </a:r>
            <a:r>
              <a:rPr lang="en-US" sz="1100" b="0" i="0" u="none" strike="noStrike" kern="1200" baseline="0" dirty="0" smtClean="0">
                <a:solidFill>
                  <a:schemeClr val="tx1"/>
                </a:solidFill>
                <a:effectLst/>
                <a:latin typeface="+mn-lt"/>
                <a:ea typeface="+mn-ea"/>
                <a:cs typeface="+mn-cs"/>
              </a:rPr>
              <a:t> </a:t>
            </a:r>
            <a:r>
              <a:rPr lang="en-US" sz="1100" b="0" i="0" u="none" strike="noStrike" kern="1200" dirty="0" smtClean="0">
                <a:solidFill>
                  <a:schemeClr val="tx1"/>
                </a:solidFill>
                <a:effectLst/>
                <a:latin typeface="+mn-lt"/>
                <a:ea typeface="+mn-ea"/>
                <a:cs typeface="+mn-cs"/>
              </a:rPr>
              <a:t>UNITED KINGDOM,</a:t>
            </a:r>
            <a:r>
              <a:rPr lang="en-US" sz="1100" b="0" i="0" u="none" strike="noStrike" kern="1200" baseline="0" dirty="0" smtClean="0">
                <a:solidFill>
                  <a:schemeClr val="tx1"/>
                </a:solidFill>
                <a:effectLst/>
                <a:latin typeface="+mn-lt"/>
                <a:ea typeface="+mn-ea"/>
                <a:cs typeface="+mn-cs"/>
              </a:rPr>
              <a:t> Germany, Netherlands, F</a:t>
            </a:r>
            <a:r>
              <a:rPr lang="en-US" dirty="0" smtClean="0"/>
              <a:t>rance, Taiwan (</a:t>
            </a:r>
            <a:r>
              <a:rPr lang="en-US" baseline="0" dirty="0" smtClean="0"/>
              <a:t>for the first time in 2021)</a:t>
            </a:r>
            <a:endParaRPr lang="en-US" sz="1100" b="0" i="0" u="none" strike="noStrike" kern="1200" dirty="0" smtClean="0">
              <a:solidFill>
                <a:schemeClr val="tx1"/>
              </a:solidFill>
              <a:effectLst/>
              <a:latin typeface="+mn-lt"/>
              <a:ea typeface="+mn-ea"/>
              <a:cs typeface="+mn-cs"/>
            </a:endParaRPr>
          </a:p>
        </p:txBody>
      </p:sp>
      <p:sp>
        <p:nvSpPr>
          <p:cNvPr id="413" name="Google Shape;413;g10dff8ba116_1_0:notes"/>
          <p:cNvSpPr txBox="1">
            <a:spLocks noGrp="1"/>
          </p:cNvSpPr>
          <p:nvPr>
            <p:ph type="sldNum" idx="12"/>
          </p:nvPr>
        </p:nvSpPr>
        <p:spPr>
          <a:xfrm>
            <a:off x="3856737" y="9442154"/>
            <a:ext cx="2950500" cy="497100"/>
          </a:xfrm>
          <a:prstGeom prst="rect">
            <a:avLst/>
          </a:prstGeom>
          <a:noFill/>
          <a:ln>
            <a:noFill/>
          </a:ln>
        </p:spPr>
        <p:txBody>
          <a:bodyPr spcFirstLastPara="1" wrap="square" lIns="91425" tIns="45700" rIns="91425" bIns="45700" anchor="b" anchorCtr="0">
            <a:noAutofit/>
          </a:bodyPr>
          <a:lstStyle/>
          <a:p>
            <a:pPr marL="0" marR="0" lvl="0" indent="0" algn="r" defTabSz="872722"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872722" rtl="0" eaLnBrk="1" fontAlgn="auto" latinLnBrk="0" hangingPunct="1">
                <a:lnSpc>
                  <a:spcPct val="100000"/>
                </a:lnSpc>
                <a:spcBef>
                  <a:spcPts val="0"/>
                </a:spcBef>
                <a:spcAft>
                  <a:spcPts val="0"/>
                </a:spcAft>
                <a:buClrTx/>
                <a:buSzTx/>
                <a:buFontTx/>
                <a:buNone/>
                <a:tabLst/>
                <a:defRPr/>
              </a:pPr>
              <a:t>20</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595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D4D00C8-1E61-4706-B8D0-CD6BF37A7D55}" type="datetimeFigureOut">
              <a:rPr lang="de-DE" smtClean="0"/>
              <a:t>15.06.2022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309162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D4D00C8-1E61-4706-B8D0-CD6BF37A7D55}" type="datetimeFigureOut">
              <a:rPr lang="de-DE" smtClean="0"/>
              <a:t>15.06.2022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9027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D4D00C8-1E61-4706-B8D0-CD6BF37A7D55}" type="datetimeFigureOut">
              <a:rPr lang="de-DE" smtClean="0"/>
              <a:t>15.06.2022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3189196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_Image 2 (blue-scal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507" r="489" b="7293"/>
          <a:stretch/>
        </p:blipFill>
        <p:spPr>
          <a:xfrm>
            <a:off x="1" y="-3362"/>
            <a:ext cx="12190523" cy="6855319"/>
          </a:xfrm>
          <a:prstGeom prst="rect">
            <a:avLst/>
          </a:prstGeom>
        </p:spPr>
      </p:pic>
      <p:grpSp>
        <p:nvGrpSpPr>
          <p:cNvPr id="23" name="Group 22"/>
          <p:cNvGrpSpPr/>
          <p:nvPr userDrawn="1"/>
        </p:nvGrpSpPr>
        <p:grpSpPr>
          <a:xfrm>
            <a:off x="6060300" y="-3361"/>
            <a:ext cx="5526322" cy="3258955"/>
            <a:chOff x="4891355" y="-10176"/>
            <a:chExt cx="4490137" cy="3258955"/>
          </a:xfrm>
        </p:grpSpPr>
        <p:sp>
          <p:nvSpPr>
            <p:cNvPr id="24" name="Freeform 12"/>
            <p:cNvSpPr>
              <a:spLocks/>
            </p:cNvSpPr>
            <p:nvPr/>
          </p:nvSpPr>
          <p:spPr bwMode="auto">
            <a:xfrm>
              <a:off x="6390050" y="1666042"/>
              <a:ext cx="2991442" cy="1582737"/>
            </a:xfrm>
            <a:custGeom>
              <a:avLst/>
              <a:gdLst>
                <a:gd name="T0" fmla="*/ 924 w 924"/>
                <a:gd name="T1" fmla="*/ 370 h 489"/>
                <a:gd name="T2" fmla="*/ 924 w 924"/>
                <a:gd name="T3" fmla="*/ 0 h 489"/>
                <a:gd name="T4" fmla="*/ 0 w 924"/>
                <a:gd name="T5" fmla="*/ 264 h 489"/>
                <a:gd name="T6" fmla="*/ 766 w 924"/>
                <a:gd name="T7" fmla="*/ 482 h 489"/>
                <a:gd name="T8" fmla="*/ 805 w 924"/>
                <a:gd name="T9" fmla="*/ 489 h 489"/>
                <a:gd name="T10" fmla="*/ 924 w 924"/>
                <a:gd name="T11" fmla="*/ 370 h 489"/>
              </a:gdLst>
              <a:ahLst/>
              <a:cxnLst>
                <a:cxn ang="0">
                  <a:pos x="T0" y="T1"/>
                </a:cxn>
                <a:cxn ang="0">
                  <a:pos x="T2" y="T3"/>
                </a:cxn>
                <a:cxn ang="0">
                  <a:pos x="T4" y="T5"/>
                </a:cxn>
                <a:cxn ang="0">
                  <a:pos x="T6" y="T7"/>
                </a:cxn>
                <a:cxn ang="0">
                  <a:pos x="T8" y="T9"/>
                </a:cxn>
                <a:cxn ang="0">
                  <a:pos x="T10" y="T11"/>
                </a:cxn>
              </a:cxnLst>
              <a:rect l="0" t="0" r="r" b="b"/>
              <a:pathLst>
                <a:path w="924" h="489">
                  <a:moveTo>
                    <a:pt x="924" y="370"/>
                  </a:moveTo>
                  <a:cubicBezTo>
                    <a:pt x="924" y="0"/>
                    <a:pt x="924" y="0"/>
                    <a:pt x="924" y="0"/>
                  </a:cubicBezTo>
                  <a:cubicBezTo>
                    <a:pt x="0" y="264"/>
                    <a:pt x="0" y="264"/>
                    <a:pt x="0" y="264"/>
                  </a:cubicBezTo>
                  <a:cubicBezTo>
                    <a:pt x="766" y="482"/>
                    <a:pt x="766" y="482"/>
                    <a:pt x="766" y="482"/>
                  </a:cubicBezTo>
                  <a:cubicBezTo>
                    <a:pt x="778" y="486"/>
                    <a:pt x="791" y="489"/>
                    <a:pt x="805" y="489"/>
                  </a:cubicBezTo>
                  <a:cubicBezTo>
                    <a:pt x="871" y="489"/>
                    <a:pt x="924" y="436"/>
                    <a:pt x="924" y="370"/>
                  </a:cubicBezTo>
                </a:path>
              </a:pathLst>
            </a:custGeom>
            <a:solidFill>
              <a:srgbClr val="3D9B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25" name="Freeform 24"/>
            <p:cNvSpPr>
              <a:spLocks/>
            </p:cNvSpPr>
            <p:nvPr userDrawn="1"/>
          </p:nvSpPr>
          <p:spPr bwMode="auto">
            <a:xfrm>
              <a:off x="4891355" y="-10176"/>
              <a:ext cx="4490137" cy="2845749"/>
            </a:xfrm>
            <a:custGeom>
              <a:avLst/>
              <a:gdLst>
                <a:gd name="T0" fmla="*/ 0 w 1429"/>
                <a:gd name="T1" fmla="*/ 0 h 906"/>
                <a:gd name="T2" fmla="*/ 1429 w 1429"/>
                <a:gd name="T3" fmla="*/ 0 h 906"/>
                <a:gd name="T4" fmla="*/ 1429 w 1429"/>
                <a:gd name="T5" fmla="*/ 537 h 906"/>
                <a:gd name="T6" fmla="*/ 152 w 1429"/>
                <a:gd name="T7" fmla="*/ 901 h 906"/>
                <a:gd name="T8" fmla="*/ 119 w 1429"/>
                <a:gd name="T9" fmla="*/ 906 h 906"/>
                <a:gd name="T10" fmla="*/ 0 w 1429"/>
                <a:gd name="T11" fmla="*/ 787 h 906"/>
                <a:gd name="T12" fmla="*/ 0 w 1429"/>
                <a:gd name="T13" fmla="*/ 0 h 906"/>
              </a:gdLst>
              <a:ahLst/>
              <a:cxnLst>
                <a:cxn ang="0">
                  <a:pos x="T0" y="T1"/>
                </a:cxn>
                <a:cxn ang="0">
                  <a:pos x="T2" y="T3"/>
                </a:cxn>
                <a:cxn ang="0">
                  <a:pos x="T4" y="T5"/>
                </a:cxn>
                <a:cxn ang="0">
                  <a:pos x="T6" y="T7"/>
                </a:cxn>
                <a:cxn ang="0">
                  <a:pos x="T8" y="T9"/>
                </a:cxn>
                <a:cxn ang="0">
                  <a:pos x="T10" y="T11"/>
                </a:cxn>
                <a:cxn ang="0">
                  <a:pos x="T12" y="T13"/>
                </a:cxn>
              </a:cxnLst>
              <a:rect l="0" t="0" r="r" b="b"/>
              <a:pathLst>
                <a:path w="1429" h="906">
                  <a:moveTo>
                    <a:pt x="0" y="0"/>
                  </a:moveTo>
                  <a:cubicBezTo>
                    <a:pt x="1429" y="0"/>
                    <a:pt x="1429" y="0"/>
                    <a:pt x="1429" y="0"/>
                  </a:cubicBezTo>
                  <a:cubicBezTo>
                    <a:pt x="1429" y="537"/>
                    <a:pt x="1429" y="537"/>
                    <a:pt x="1429" y="537"/>
                  </a:cubicBezTo>
                  <a:cubicBezTo>
                    <a:pt x="152" y="901"/>
                    <a:pt x="152" y="901"/>
                    <a:pt x="152" y="901"/>
                  </a:cubicBezTo>
                  <a:cubicBezTo>
                    <a:pt x="141" y="904"/>
                    <a:pt x="130" y="906"/>
                    <a:pt x="119" y="906"/>
                  </a:cubicBezTo>
                  <a:cubicBezTo>
                    <a:pt x="53" y="906"/>
                    <a:pt x="0" y="853"/>
                    <a:pt x="0" y="787"/>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29" name="Freeform 17"/>
          <p:cNvSpPr>
            <a:spLocks/>
          </p:cNvSpPr>
          <p:nvPr userDrawn="1"/>
        </p:nvSpPr>
        <p:spPr bwMode="auto">
          <a:xfrm>
            <a:off x="1478" y="3483"/>
            <a:ext cx="12189046" cy="6858000"/>
          </a:xfrm>
          <a:custGeom>
            <a:avLst/>
            <a:gdLst>
              <a:gd name="T0" fmla="*/ 366 w 3119"/>
              <a:gd name="T1" fmla="*/ 2002 h 2160"/>
              <a:gd name="T2" fmla="*/ 170 w 3119"/>
              <a:gd name="T3" fmla="*/ 1824 h 2160"/>
              <a:gd name="T4" fmla="*/ 169 w 3119"/>
              <a:gd name="T5" fmla="*/ 1808 h 2160"/>
              <a:gd name="T6" fmla="*/ 169 w 3119"/>
              <a:gd name="T7" fmla="*/ 0 h 2160"/>
              <a:gd name="T8" fmla="*/ 0 w 3119"/>
              <a:gd name="T9" fmla="*/ 0 h 2160"/>
              <a:gd name="T10" fmla="*/ 0 w 3119"/>
              <a:gd name="T11" fmla="*/ 2160 h 2160"/>
              <a:gd name="T12" fmla="*/ 3119 w 3119"/>
              <a:gd name="T13" fmla="*/ 2160 h 2160"/>
              <a:gd name="T14" fmla="*/ 3119 w 3119"/>
              <a:gd name="T15" fmla="*/ 1225 h 2160"/>
              <a:gd name="T16" fmla="*/ 415 w 3119"/>
              <a:gd name="T17" fmla="*/ 1995 h 2160"/>
              <a:gd name="T18" fmla="*/ 366 w 3119"/>
              <a:gd name="T19" fmla="*/ 2002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19" h="2160">
                <a:moveTo>
                  <a:pt x="366" y="2002"/>
                </a:moveTo>
                <a:cubicBezTo>
                  <a:pt x="263" y="2002"/>
                  <a:pt x="179" y="1924"/>
                  <a:pt x="170" y="1824"/>
                </a:cubicBezTo>
                <a:cubicBezTo>
                  <a:pt x="169" y="1820"/>
                  <a:pt x="169" y="1814"/>
                  <a:pt x="169" y="1808"/>
                </a:cubicBezTo>
                <a:cubicBezTo>
                  <a:pt x="169" y="0"/>
                  <a:pt x="169" y="0"/>
                  <a:pt x="169" y="0"/>
                </a:cubicBezTo>
                <a:cubicBezTo>
                  <a:pt x="0" y="0"/>
                  <a:pt x="0" y="0"/>
                  <a:pt x="0" y="0"/>
                </a:cubicBezTo>
                <a:cubicBezTo>
                  <a:pt x="0" y="2160"/>
                  <a:pt x="0" y="2160"/>
                  <a:pt x="0" y="2160"/>
                </a:cubicBezTo>
                <a:cubicBezTo>
                  <a:pt x="3119" y="2160"/>
                  <a:pt x="3119" y="2160"/>
                  <a:pt x="3119" y="2160"/>
                </a:cubicBezTo>
                <a:cubicBezTo>
                  <a:pt x="3119" y="1225"/>
                  <a:pt x="3119" y="1225"/>
                  <a:pt x="3119" y="1225"/>
                </a:cubicBezTo>
                <a:cubicBezTo>
                  <a:pt x="3119" y="1225"/>
                  <a:pt x="416" y="1995"/>
                  <a:pt x="415" y="1995"/>
                </a:cubicBezTo>
                <a:cubicBezTo>
                  <a:pt x="399" y="1999"/>
                  <a:pt x="383" y="2002"/>
                  <a:pt x="366" y="200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1800"/>
          </a:p>
        </p:txBody>
      </p:sp>
      <p:sp>
        <p:nvSpPr>
          <p:cNvPr id="13" name="Title 1"/>
          <p:cNvSpPr>
            <a:spLocks noGrp="1"/>
          </p:cNvSpPr>
          <p:nvPr>
            <p:ph type="title"/>
          </p:nvPr>
        </p:nvSpPr>
        <p:spPr>
          <a:xfrm>
            <a:off x="6359699" y="507611"/>
            <a:ext cx="4927524" cy="649049"/>
          </a:xfrm>
        </p:spPr>
        <p:txBody>
          <a:bodyPr/>
          <a:lstStyle>
            <a:lvl1pPr>
              <a:defRPr sz="2300" b="1">
                <a:solidFill>
                  <a:srgbClr val="486A7E"/>
                </a:solidFill>
              </a:defRPr>
            </a:lvl1pPr>
          </a:lstStyle>
          <a:p>
            <a:r>
              <a:rPr lang="en-US" smtClean="0"/>
              <a:t>Click to edit Master title style</a:t>
            </a:r>
            <a:endParaRPr lang="en-GB" dirty="0"/>
          </a:p>
        </p:txBody>
      </p:sp>
      <p:sp>
        <p:nvSpPr>
          <p:cNvPr id="15" name="Text Placeholder 3"/>
          <p:cNvSpPr>
            <a:spLocks noGrp="1"/>
          </p:cNvSpPr>
          <p:nvPr>
            <p:ph type="body" sz="quarter" idx="12"/>
          </p:nvPr>
        </p:nvSpPr>
        <p:spPr>
          <a:xfrm>
            <a:off x="6359661" y="1274763"/>
            <a:ext cx="4927600" cy="630942"/>
          </a:xfrm>
        </p:spPr>
        <p:txBody>
          <a:bodyPr/>
          <a:lstStyle>
            <a:lvl1pPr>
              <a:defRPr sz="2000" b="0">
                <a:solidFill>
                  <a:schemeClr val="accent4"/>
                </a:solidFill>
                <a:latin typeface="+mj-lt"/>
              </a:defRPr>
            </a:lvl1pPr>
            <a:lvl2pPr>
              <a:defRPr sz="1600">
                <a:solidFill>
                  <a:schemeClr val="accent4"/>
                </a:solidFill>
                <a:latin typeface="+mj-lt"/>
              </a:defRPr>
            </a:lvl2pPr>
          </a:lstStyle>
          <a:p>
            <a:pPr lvl="0"/>
            <a:r>
              <a:rPr lang="en-US" smtClean="0"/>
              <a:t>Click to edit Master text styles</a:t>
            </a:r>
          </a:p>
          <a:p>
            <a:pPr lvl="1"/>
            <a:r>
              <a:rPr lang="en-US" smtClean="0"/>
              <a:t>Second level</a:t>
            </a:r>
          </a:p>
        </p:txBody>
      </p:sp>
      <p:pic>
        <p:nvPicPr>
          <p:cNvPr id="10" name="Picture 2" descr="\\192.168.84.102\Banner\Society Reports\Annual Journal Reports 2017\Template\PPT\LOGO\Springe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193825" y="5973763"/>
            <a:ext cx="1971430" cy="427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5357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ement/quotes">
    <p:bg>
      <p:bgPr>
        <a:solidFill>
          <a:schemeClr val="bg1"/>
        </a:solidFill>
        <a:effectLst/>
      </p:bgPr>
    </p:bg>
    <p:spTree>
      <p:nvGrpSpPr>
        <p:cNvPr id="1" name=""/>
        <p:cNvGrpSpPr/>
        <p:nvPr/>
      </p:nvGrpSpPr>
      <p:grpSpPr>
        <a:xfrm>
          <a:off x="0" y="0"/>
          <a:ext cx="0" cy="0"/>
          <a:chOff x="0" y="0"/>
          <a:chExt cx="0" cy="0"/>
        </a:xfrm>
      </p:grpSpPr>
      <p:sp>
        <p:nvSpPr>
          <p:cNvPr id="15"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20"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21" name="Text Placeholder 10"/>
          <p:cNvSpPr>
            <a:spLocks noGrp="1"/>
          </p:cNvSpPr>
          <p:nvPr>
            <p:ph type="body" sz="quarter" idx="16"/>
          </p:nvPr>
        </p:nvSpPr>
        <p:spPr>
          <a:xfrm>
            <a:off x="1016002" y="1436693"/>
            <a:ext cx="10140463"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itle 5"/>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9939582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chemeClr val="bg1"/>
        </a:solidFill>
        <a:effectLst/>
      </p:bgPr>
    </p:bg>
    <p:spTree>
      <p:nvGrpSpPr>
        <p:cNvPr id="1" name=""/>
        <p:cNvGrpSpPr/>
        <p:nvPr/>
      </p:nvGrpSpPr>
      <p:grpSpPr>
        <a:xfrm>
          <a:off x="0" y="0"/>
          <a:ext cx="0" cy="0"/>
          <a:chOff x="0" y="0"/>
          <a:chExt cx="0" cy="0"/>
        </a:xfrm>
      </p:grpSpPr>
      <p:sp>
        <p:nvSpPr>
          <p:cNvPr id="9"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smtClean="0"/>
              <a:t>#.#</a:t>
            </a:r>
            <a:endParaRPr lang="en-US" dirty="0" smtClean="0"/>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5" name="Title 4"/>
          <p:cNvSpPr>
            <a:spLocks noGrp="1"/>
          </p:cNvSpPr>
          <p:nvPr>
            <p:ph type="title"/>
          </p:nvPr>
        </p:nvSpPr>
        <p:spPr/>
        <p:txBody>
          <a:bodyPr/>
          <a:lstStyle/>
          <a:p>
            <a:r>
              <a:rPr lang="en-US" smtClean="0"/>
              <a:t>Click to edit Master title style</a:t>
            </a:r>
            <a:endParaRPr lang="en-GB"/>
          </a:p>
        </p:txBody>
      </p:sp>
      <p:sp>
        <p:nvSpPr>
          <p:cNvPr id="7" name="Rectangle 6"/>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3311235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solidFill>
          <a:schemeClr val="bg1"/>
        </a:solidFill>
        <a:effectLst/>
      </p:bgPr>
    </p:bg>
    <p:spTree>
      <p:nvGrpSpPr>
        <p:cNvPr id="1" name=""/>
        <p:cNvGrpSpPr/>
        <p:nvPr/>
      </p:nvGrpSpPr>
      <p:grpSpPr>
        <a:xfrm>
          <a:off x="0" y="0"/>
          <a:ext cx="0" cy="0"/>
          <a:chOff x="0" y="0"/>
          <a:chExt cx="0" cy="0"/>
        </a:xfrm>
      </p:grpSpPr>
      <p:sp>
        <p:nvSpPr>
          <p:cNvPr id="18" name="Freeform 5"/>
          <p:cNvSpPr>
            <a:spLocks/>
          </p:cNvSpPr>
          <p:nvPr userDrawn="1"/>
        </p:nvSpPr>
        <p:spPr bwMode="auto">
          <a:xfrm>
            <a:off x="672123" y="-9526"/>
            <a:ext cx="11519877" cy="5969046"/>
          </a:xfrm>
          <a:custGeom>
            <a:avLst/>
            <a:gdLst>
              <a:gd name="T0" fmla="*/ 0 w 2952"/>
              <a:gd name="T1" fmla="*/ 0 h 1880"/>
              <a:gd name="T2" fmla="*/ 0 w 2952"/>
              <a:gd name="T3" fmla="*/ 1676 h 1880"/>
              <a:gd name="T4" fmla="*/ 63 w 2952"/>
              <a:gd name="T5" fmla="*/ 1824 h 1880"/>
              <a:gd name="T6" fmla="*/ 169 w 2952"/>
              <a:gd name="T7" fmla="*/ 1875 h 1880"/>
              <a:gd name="T8" fmla="*/ 244 w 2952"/>
              <a:gd name="T9" fmla="*/ 1870 h 1880"/>
              <a:gd name="T10" fmla="*/ 2952 w 2952"/>
              <a:gd name="T11" fmla="*/ 1103 h 1880"/>
            </a:gdLst>
            <a:ahLst/>
            <a:cxnLst>
              <a:cxn ang="0">
                <a:pos x="T0" y="T1"/>
              </a:cxn>
              <a:cxn ang="0">
                <a:pos x="T2" y="T3"/>
              </a:cxn>
              <a:cxn ang="0">
                <a:pos x="T4" y="T5"/>
              </a:cxn>
              <a:cxn ang="0">
                <a:pos x="T6" y="T7"/>
              </a:cxn>
              <a:cxn ang="0">
                <a:pos x="T8" y="T9"/>
              </a:cxn>
              <a:cxn ang="0">
                <a:pos x="T10" y="T11"/>
              </a:cxn>
            </a:cxnLst>
            <a:rect l="0" t="0" r="r" b="b"/>
            <a:pathLst>
              <a:path w="2952" h="1880">
                <a:moveTo>
                  <a:pt x="0" y="0"/>
                </a:moveTo>
                <a:cubicBezTo>
                  <a:pt x="0" y="1676"/>
                  <a:pt x="0" y="1676"/>
                  <a:pt x="0" y="1676"/>
                </a:cubicBezTo>
                <a:cubicBezTo>
                  <a:pt x="1" y="1712"/>
                  <a:pt x="19" y="1785"/>
                  <a:pt x="63" y="1824"/>
                </a:cubicBezTo>
                <a:cubicBezTo>
                  <a:pt x="106" y="1863"/>
                  <a:pt x="140" y="1871"/>
                  <a:pt x="169" y="1875"/>
                </a:cubicBezTo>
                <a:cubicBezTo>
                  <a:pt x="197" y="1880"/>
                  <a:pt x="230" y="1871"/>
                  <a:pt x="244" y="1870"/>
                </a:cubicBezTo>
                <a:cubicBezTo>
                  <a:pt x="2952" y="1103"/>
                  <a:pt x="2952" y="1103"/>
                  <a:pt x="2952" y="1103"/>
                </a:cubicBezTo>
              </a:path>
            </a:pathLst>
          </a:custGeom>
          <a:noFill/>
          <a:ln w="19050"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rgbClr val="608BA3"/>
                </a:solidFill>
              </a:defRPr>
            </a:lvl1pPr>
          </a:lstStyle>
          <a:p>
            <a:pPr lvl="0"/>
            <a:r>
              <a:rPr lang="en-US" dirty="0" smtClean="0"/>
              <a:t>#.#</a:t>
            </a:r>
          </a:p>
        </p:txBody>
      </p:sp>
      <p:sp>
        <p:nvSpPr>
          <p:cNvPr id="17" name="Title 16"/>
          <p:cNvSpPr>
            <a:spLocks noGrp="1"/>
          </p:cNvSpPr>
          <p:nvPr>
            <p:ph type="title"/>
          </p:nvPr>
        </p:nvSpPr>
        <p:spPr/>
        <p:txBody>
          <a:bodyPr/>
          <a:lstStyle/>
          <a:p>
            <a:r>
              <a:rPr lang="en-US" smtClean="0"/>
              <a:t>Click to edit Master title style</a:t>
            </a:r>
            <a:endParaRPr lang="en-GB"/>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
        <p:nvSpPr>
          <p:cNvPr id="8"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2"/>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Tree>
    <p:extLst>
      <p:ext uri="{BB962C8B-B14F-4D97-AF65-F5344CB8AC3E}">
        <p14:creationId xmlns:p14="http://schemas.microsoft.com/office/powerpoint/2010/main" val="1140924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divider 3">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10" name="Title 9"/>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326840003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4">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6EB5E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8CC4E7"/>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303725165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divider 5">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F8A158"/>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2"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F9B479"/>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F5822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
        <p:nvSpPr>
          <p:cNvPr id="10"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Tree>
    <p:extLst>
      <p:ext uri="{BB962C8B-B14F-4D97-AF65-F5344CB8AC3E}">
        <p14:creationId xmlns:p14="http://schemas.microsoft.com/office/powerpoint/2010/main" val="39048863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divider 6">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D3E26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1"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DCE88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C4D82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5" name="Title 4"/>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1010493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D4D00C8-1E61-4706-B8D0-CD6BF37A7D55}" type="datetimeFigureOut">
              <a:rPr lang="de-DE" smtClean="0"/>
              <a:t>15.06.2022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767334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divider 7">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AE9DCB"/>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1"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BEB0D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937CB9"/>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9" name="Rectangle 8"/>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19317292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divider 8">
    <p:bg>
      <p:bgPr>
        <a:solidFill>
          <a:schemeClr val="bg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40CAC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9" name="Isosceles Triangle 2"/>
          <p:cNvSpPr/>
          <p:nvPr userDrawn="1"/>
        </p:nvSpPr>
        <p:spPr>
          <a:xfrm rot="16200000">
            <a:off x="7758688" y="1886529"/>
            <a:ext cx="2824488" cy="6042137"/>
          </a:xfrm>
          <a:custGeom>
            <a:avLst/>
            <a:gdLst>
              <a:gd name="connsiteX0" fmla="*/ 0 w 2771777"/>
              <a:gd name="connsiteY0" fmla="*/ 4817797 h 4817797"/>
              <a:gd name="connsiteX1" fmla="*/ 1385889 w 2771777"/>
              <a:gd name="connsiteY1" fmla="*/ 0 h 4817797"/>
              <a:gd name="connsiteX2" fmla="*/ 2771777 w 2771777"/>
              <a:gd name="connsiteY2" fmla="*/ 4817797 h 4817797"/>
              <a:gd name="connsiteX3" fmla="*/ 0 w 2771777"/>
              <a:gd name="connsiteY3" fmla="*/ 4817797 h 4817797"/>
              <a:gd name="connsiteX0" fmla="*/ 0 w 2771777"/>
              <a:gd name="connsiteY0" fmla="*/ 4808272 h 4808272"/>
              <a:gd name="connsiteX1" fmla="*/ 1395414 w 2771777"/>
              <a:gd name="connsiteY1" fmla="*/ 0 h 4808272"/>
              <a:gd name="connsiteX2" fmla="*/ 2771777 w 2771777"/>
              <a:gd name="connsiteY2" fmla="*/ 4808272 h 4808272"/>
              <a:gd name="connsiteX3" fmla="*/ 0 w 2771777"/>
              <a:gd name="connsiteY3" fmla="*/ 4808272 h 4808272"/>
              <a:gd name="connsiteX0" fmla="*/ 0 w 2771777"/>
              <a:gd name="connsiteY0" fmla="*/ 4817619 h 4817619"/>
              <a:gd name="connsiteX1" fmla="*/ 1400087 w 2771777"/>
              <a:gd name="connsiteY1" fmla="*/ 0 h 4817619"/>
              <a:gd name="connsiteX2" fmla="*/ 2771777 w 2771777"/>
              <a:gd name="connsiteY2" fmla="*/ 4817619 h 4817619"/>
              <a:gd name="connsiteX3" fmla="*/ 0 w 2771777"/>
              <a:gd name="connsiteY3" fmla="*/ 4817619 h 4817619"/>
            </a:gdLst>
            <a:ahLst/>
            <a:cxnLst>
              <a:cxn ang="0">
                <a:pos x="connsiteX0" y="connsiteY0"/>
              </a:cxn>
              <a:cxn ang="0">
                <a:pos x="connsiteX1" y="connsiteY1"/>
              </a:cxn>
              <a:cxn ang="0">
                <a:pos x="connsiteX2" y="connsiteY2"/>
              </a:cxn>
              <a:cxn ang="0">
                <a:pos x="connsiteX3" y="connsiteY3"/>
              </a:cxn>
            </a:cxnLst>
            <a:rect l="l" t="t" r="r" b="b"/>
            <a:pathLst>
              <a:path w="2771777" h="4817619">
                <a:moveTo>
                  <a:pt x="0" y="4817619"/>
                </a:moveTo>
                <a:lnTo>
                  <a:pt x="1400087" y="0"/>
                </a:lnTo>
                <a:lnTo>
                  <a:pt x="2771777" y="4817619"/>
                </a:lnTo>
                <a:lnTo>
                  <a:pt x="0" y="4817619"/>
                </a:lnTo>
                <a:close/>
              </a:path>
            </a:pathLst>
          </a:custGeom>
          <a:solidFill>
            <a:srgbClr val="66D4D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lvl="0" algn="ctr"/>
            <a:endParaRPr lang="en-GB" sz="1400" dirty="0" err="1" smtClean="0"/>
          </a:p>
        </p:txBody>
      </p:sp>
      <p:sp>
        <p:nvSpPr>
          <p:cNvPr id="4"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00B8B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3" name="Text Placeholder 10"/>
          <p:cNvSpPr>
            <a:spLocks noGrp="1"/>
          </p:cNvSpPr>
          <p:nvPr>
            <p:ph type="body" sz="quarter" idx="14" hasCustomPrompt="1"/>
          </p:nvPr>
        </p:nvSpPr>
        <p:spPr>
          <a:xfrm>
            <a:off x="1016000" y="4570413"/>
            <a:ext cx="2782277" cy="819150"/>
          </a:xfrm>
        </p:spPr>
        <p:txBody>
          <a:bodyPr wrap="square" anchor="b">
            <a:noAutofit/>
          </a:bodyPr>
          <a:lstStyle>
            <a:lvl1pPr>
              <a:lnSpc>
                <a:spcPct val="100000"/>
              </a:lnSpc>
              <a:spcAft>
                <a:spcPts val="0"/>
              </a:spcAft>
              <a:defRPr sz="10800" b="1">
                <a:solidFill>
                  <a:schemeClr val="bg1"/>
                </a:solidFill>
              </a:defRPr>
            </a:lvl1pPr>
          </a:lstStyle>
          <a:p>
            <a:pPr lvl="0"/>
            <a:r>
              <a:rPr lang="en-US" dirty="0" smtClean="0"/>
              <a:t>#.#</a:t>
            </a:r>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8" name="Title 7"/>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0" name="Rectangle 9"/>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Tree>
    <p:extLst>
      <p:ext uri="{BB962C8B-B14F-4D97-AF65-F5344CB8AC3E}">
        <p14:creationId xmlns:p14="http://schemas.microsoft.com/office/powerpoint/2010/main" val="11638959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1016002" y="1436693"/>
            <a:ext cx="10140463"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1016002" y="538163"/>
            <a:ext cx="10140463" cy="370558"/>
          </a:xfrm>
        </p:spPr>
        <p:txBody>
          <a:bodyPr/>
          <a:lstStyle/>
          <a:p>
            <a:r>
              <a:rPr lang="en-US" smtClean="0"/>
              <a:t>Click to edit Master title style</a:t>
            </a:r>
            <a:endParaRPr lang="en-GB"/>
          </a:p>
        </p:txBody>
      </p:sp>
    </p:spTree>
    <p:extLst>
      <p:ext uri="{BB962C8B-B14F-4D97-AF65-F5344CB8AC3E}">
        <p14:creationId xmlns:p14="http://schemas.microsoft.com/office/powerpoint/2010/main" val="211013927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6291515" y="1436692"/>
            <a:ext cx="4856123" cy="276999"/>
          </a:xfrm>
        </p:spPr>
        <p:txBody>
          <a:bodyPr/>
          <a:lstStyle/>
          <a:p>
            <a:r>
              <a:rPr lang="en-US" smtClean="0"/>
              <a:t>Click icon to add picture</a:t>
            </a:r>
            <a:endParaRPr lang="en-GB" dirty="0"/>
          </a:p>
        </p:txBody>
      </p:sp>
      <p:sp>
        <p:nvSpPr>
          <p:cNvPr id="4" name="Title 3"/>
          <p:cNvSpPr>
            <a:spLocks noGrp="1"/>
          </p:cNvSpPr>
          <p:nvPr>
            <p:ph type="title"/>
          </p:nvPr>
        </p:nvSpPr>
        <p:spPr>
          <a:xfrm>
            <a:off x="1016002" y="538163"/>
            <a:ext cx="10140463" cy="370558"/>
          </a:xfrm>
        </p:spPr>
        <p:txBody>
          <a:bodyPr/>
          <a:lstStyle/>
          <a:p>
            <a:r>
              <a:rPr lang="en-US" smtClean="0"/>
              <a:t>Click to edit Master title style</a:t>
            </a:r>
            <a:endParaRPr lang="en-GB"/>
          </a:p>
        </p:txBody>
      </p:sp>
      <p:sp>
        <p:nvSpPr>
          <p:cNvPr id="8" name="Text Placeholder 10"/>
          <p:cNvSpPr>
            <a:spLocks noGrp="1"/>
          </p:cNvSpPr>
          <p:nvPr>
            <p:ph type="body" sz="quarter" idx="14"/>
          </p:nvPr>
        </p:nvSpPr>
        <p:spPr>
          <a:xfrm>
            <a:off x="1016000" y="1436693"/>
            <a:ext cx="4856123"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711043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8" name="Text Placeholder 10"/>
          <p:cNvSpPr>
            <a:spLocks noGrp="1"/>
          </p:cNvSpPr>
          <p:nvPr>
            <p:ph type="body" sz="quarter" idx="14"/>
          </p:nvPr>
        </p:nvSpPr>
        <p:spPr>
          <a:xfrm>
            <a:off x="1015696" y="1436693"/>
            <a:ext cx="4854828"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0"/>
          <p:cNvSpPr>
            <a:spLocks noGrp="1"/>
          </p:cNvSpPr>
          <p:nvPr>
            <p:ph type="body" sz="quarter" idx="15"/>
          </p:nvPr>
        </p:nvSpPr>
        <p:spPr>
          <a:xfrm>
            <a:off x="6301638" y="1436693"/>
            <a:ext cx="4854828"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1016002" y="538163"/>
            <a:ext cx="10140463" cy="370558"/>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104922499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a:xfrm>
            <a:off x="1016002" y="538163"/>
            <a:ext cx="10140463" cy="370558"/>
          </a:xfrm>
        </p:spPr>
        <p:txBody>
          <a:bodyPr/>
          <a:lstStyle/>
          <a:p>
            <a:r>
              <a:rPr lang="en-US" smtClean="0"/>
              <a:t>Click to edit Master title style</a:t>
            </a:r>
            <a:endParaRPr lang="en-GB"/>
          </a:p>
        </p:txBody>
      </p:sp>
      <p:sp>
        <p:nvSpPr>
          <p:cNvPr id="8" name="Text Placeholder 10"/>
          <p:cNvSpPr>
            <a:spLocks noGrp="1"/>
          </p:cNvSpPr>
          <p:nvPr>
            <p:ph type="body" sz="quarter" idx="14"/>
          </p:nvPr>
        </p:nvSpPr>
        <p:spPr>
          <a:xfrm>
            <a:off x="1016000" y="1436688"/>
            <a:ext cx="3079262" cy="1692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0"/>
          <p:cNvSpPr>
            <a:spLocks noGrp="1"/>
          </p:cNvSpPr>
          <p:nvPr>
            <p:ph type="body" sz="quarter" idx="15"/>
          </p:nvPr>
        </p:nvSpPr>
        <p:spPr>
          <a:xfrm>
            <a:off x="4538785" y="1436688"/>
            <a:ext cx="3079262" cy="1692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ext Placeholder 10"/>
          <p:cNvSpPr>
            <a:spLocks noGrp="1"/>
          </p:cNvSpPr>
          <p:nvPr>
            <p:ph type="body" sz="quarter" idx="16"/>
          </p:nvPr>
        </p:nvSpPr>
        <p:spPr>
          <a:xfrm>
            <a:off x="8061569" y="1436688"/>
            <a:ext cx="3079262" cy="1692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9210101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1016002" y="538163"/>
            <a:ext cx="10140463" cy="370558"/>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428713251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ackpage 1">
    <p:bg>
      <p:bgPr>
        <a:solidFill>
          <a:schemeClr val="bg1"/>
        </a:solidFill>
        <a:effectLst/>
      </p:bgPr>
    </p:bg>
    <p:spTree>
      <p:nvGrpSpPr>
        <p:cNvPr id="1" name=""/>
        <p:cNvGrpSpPr/>
        <p:nvPr/>
      </p:nvGrpSpPr>
      <p:grpSpPr>
        <a:xfrm>
          <a:off x="0" y="0"/>
          <a:ext cx="0" cy="0"/>
          <a:chOff x="0" y="0"/>
          <a:chExt cx="0" cy="0"/>
        </a:xfrm>
      </p:grpSpPr>
      <p:sp>
        <p:nvSpPr>
          <p:cNvPr id="11" name="Rectangle 3"/>
          <p:cNvSpPr/>
          <p:nvPr userDrawn="1"/>
        </p:nvSpPr>
        <p:spPr>
          <a:xfrm>
            <a:off x="656492" y="2"/>
            <a:ext cx="11534031" cy="5958126"/>
          </a:xfrm>
          <a:custGeom>
            <a:avLst/>
            <a:gdLst>
              <a:gd name="connsiteX0" fmla="*/ 0 w 9371400"/>
              <a:gd name="connsiteY0" fmla="*/ 0 h 5980114"/>
              <a:gd name="connsiteX1" fmla="*/ 9371400 w 9371400"/>
              <a:gd name="connsiteY1" fmla="*/ 0 h 5980114"/>
              <a:gd name="connsiteX2" fmla="*/ 9371400 w 9371400"/>
              <a:gd name="connsiteY2" fmla="*/ 5980114 h 5980114"/>
              <a:gd name="connsiteX3" fmla="*/ 0 w 9371400"/>
              <a:gd name="connsiteY3" fmla="*/ 5980114 h 5980114"/>
              <a:gd name="connsiteX4" fmla="*/ 0 w 9371400"/>
              <a:gd name="connsiteY4" fmla="*/ 0 h 5980114"/>
              <a:gd name="connsiteX0" fmla="*/ 0 w 9371400"/>
              <a:gd name="connsiteY0" fmla="*/ 0 h 5980114"/>
              <a:gd name="connsiteX1" fmla="*/ 9371400 w 9371400"/>
              <a:gd name="connsiteY1" fmla="*/ 0 h 5980114"/>
              <a:gd name="connsiteX2" fmla="*/ 9371400 w 9371400"/>
              <a:gd name="connsiteY2" fmla="*/ 59801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980114"/>
              <a:gd name="connsiteX1" fmla="*/ 9371400 w 9371400"/>
              <a:gd name="connsiteY1" fmla="*/ 0 h 5980114"/>
              <a:gd name="connsiteX2" fmla="*/ 9371400 w 9371400"/>
              <a:gd name="connsiteY2" fmla="*/ 3503614 h 5980114"/>
              <a:gd name="connsiteX3" fmla="*/ 1990725 w 9371400"/>
              <a:gd name="connsiteY3" fmla="*/ 5591176 h 5980114"/>
              <a:gd name="connsiteX4" fmla="*/ 0 w 9371400"/>
              <a:gd name="connsiteY4" fmla="*/ 5980114 h 5980114"/>
              <a:gd name="connsiteX5" fmla="*/ 0 w 9371400"/>
              <a:gd name="connsiteY5" fmla="*/ 0 h 5980114"/>
              <a:gd name="connsiteX0" fmla="*/ 0 w 9371400"/>
              <a:gd name="connsiteY0" fmla="*/ 0 h 5591176"/>
              <a:gd name="connsiteX1" fmla="*/ 9371400 w 9371400"/>
              <a:gd name="connsiteY1" fmla="*/ 0 h 5591176"/>
              <a:gd name="connsiteX2" fmla="*/ 9371400 w 9371400"/>
              <a:gd name="connsiteY2" fmla="*/ 3503614 h 5591176"/>
              <a:gd name="connsiteX3" fmla="*/ 1990725 w 9371400"/>
              <a:gd name="connsiteY3" fmla="*/ 5591176 h 5591176"/>
              <a:gd name="connsiteX4" fmla="*/ 0 w 9371400"/>
              <a:gd name="connsiteY4" fmla="*/ 5370514 h 5591176"/>
              <a:gd name="connsiteX5" fmla="*/ 0 w 9371400"/>
              <a:gd name="connsiteY5" fmla="*/ 0 h 5591176"/>
              <a:gd name="connsiteX0" fmla="*/ 0 w 9371400"/>
              <a:gd name="connsiteY0" fmla="*/ 0 h 5924551"/>
              <a:gd name="connsiteX1" fmla="*/ 9371400 w 9371400"/>
              <a:gd name="connsiteY1" fmla="*/ 0 h 5924551"/>
              <a:gd name="connsiteX2" fmla="*/ 9371400 w 9371400"/>
              <a:gd name="connsiteY2" fmla="*/ 3503614 h 5924551"/>
              <a:gd name="connsiteX3" fmla="*/ 400050 w 9371400"/>
              <a:gd name="connsiteY3" fmla="*/ 5924551 h 5924551"/>
              <a:gd name="connsiteX4" fmla="*/ 0 w 9371400"/>
              <a:gd name="connsiteY4" fmla="*/ 5370514 h 5924551"/>
              <a:gd name="connsiteX5" fmla="*/ 0 w 9371400"/>
              <a:gd name="connsiteY5" fmla="*/ 0 h 5924551"/>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939084"/>
              <a:gd name="connsiteX1" fmla="*/ 9371400 w 9371400"/>
              <a:gd name="connsiteY1" fmla="*/ 0 h 5939084"/>
              <a:gd name="connsiteX2" fmla="*/ 9371400 w 9371400"/>
              <a:gd name="connsiteY2" fmla="*/ 3503614 h 5939084"/>
              <a:gd name="connsiteX3" fmla="*/ 400050 w 9371400"/>
              <a:gd name="connsiteY3" fmla="*/ 5924551 h 5939084"/>
              <a:gd name="connsiteX4" fmla="*/ 0 w 9371400"/>
              <a:gd name="connsiteY4" fmla="*/ 5370514 h 5939084"/>
              <a:gd name="connsiteX5" fmla="*/ 0 w 9371400"/>
              <a:gd name="connsiteY5" fmla="*/ 0 h 5939084"/>
              <a:gd name="connsiteX0" fmla="*/ 0 w 9371400"/>
              <a:gd name="connsiteY0" fmla="*/ 0 h 5833330"/>
              <a:gd name="connsiteX1" fmla="*/ 9371400 w 9371400"/>
              <a:gd name="connsiteY1" fmla="*/ 0 h 5833330"/>
              <a:gd name="connsiteX2" fmla="*/ 9371400 w 9371400"/>
              <a:gd name="connsiteY2" fmla="*/ 3503614 h 5833330"/>
              <a:gd name="connsiteX3" fmla="*/ 240030 w 9371400"/>
              <a:gd name="connsiteY3" fmla="*/ 5817871 h 5833330"/>
              <a:gd name="connsiteX4" fmla="*/ 0 w 9371400"/>
              <a:gd name="connsiteY4" fmla="*/ 5370514 h 5833330"/>
              <a:gd name="connsiteX5" fmla="*/ 0 w 9371400"/>
              <a:gd name="connsiteY5" fmla="*/ 0 h 5833330"/>
              <a:gd name="connsiteX0" fmla="*/ 0 w 9371400"/>
              <a:gd name="connsiteY0" fmla="*/ 0 h 5826460"/>
              <a:gd name="connsiteX1" fmla="*/ 9371400 w 9371400"/>
              <a:gd name="connsiteY1" fmla="*/ 0 h 5826460"/>
              <a:gd name="connsiteX2" fmla="*/ 9371400 w 9371400"/>
              <a:gd name="connsiteY2" fmla="*/ 3503614 h 5826460"/>
              <a:gd name="connsiteX3" fmla="*/ 240030 w 9371400"/>
              <a:gd name="connsiteY3" fmla="*/ 5817871 h 5826460"/>
              <a:gd name="connsiteX4" fmla="*/ 0 w 9371400"/>
              <a:gd name="connsiteY4" fmla="*/ 5370514 h 5826460"/>
              <a:gd name="connsiteX5" fmla="*/ 0 w 9371400"/>
              <a:gd name="connsiteY5" fmla="*/ 0 h 5826460"/>
              <a:gd name="connsiteX0" fmla="*/ 0 w 9371400"/>
              <a:gd name="connsiteY0" fmla="*/ 0 h 5894683"/>
              <a:gd name="connsiteX1" fmla="*/ 9371400 w 9371400"/>
              <a:gd name="connsiteY1" fmla="*/ 0 h 5894683"/>
              <a:gd name="connsiteX2" fmla="*/ 9371400 w 9371400"/>
              <a:gd name="connsiteY2" fmla="*/ 3503614 h 5894683"/>
              <a:gd name="connsiteX3" fmla="*/ 323850 w 9371400"/>
              <a:gd name="connsiteY3" fmla="*/ 5886451 h 5894683"/>
              <a:gd name="connsiteX4" fmla="*/ 0 w 9371400"/>
              <a:gd name="connsiteY4" fmla="*/ 5370514 h 5894683"/>
              <a:gd name="connsiteX5" fmla="*/ 0 w 9371400"/>
              <a:gd name="connsiteY5" fmla="*/ 0 h 5894683"/>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38392"/>
              <a:gd name="connsiteX1" fmla="*/ 9371400 w 9371400"/>
              <a:gd name="connsiteY1" fmla="*/ 0 h 5938392"/>
              <a:gd name="connsiteX2" fmla="*/ 9371400 w 9371400"/>
              <a:gd name="connsiteY2" fmla="*/ 3503614 h 5938392"/>
              <a:gd name="connsiteX3" fmla="*/ 323850 w 9371400"/>
              <a:gd name="connsiteY3" fmla="*/ 5886451 h 5938392"/>
              <a:gd name="connsiteX4" fmla="*/ 0 w 9371400"/>
              <a:gd name="connsiteY4" fmla="*/ 5370514 h 5938392"/>
              <a:gd name="connsiteX5" fmla="*/ 0 w 9371400"/>
              <a:gd name="connsiteY5" fmla="*/ 0 h 5938392"/>
              <a:gd name="connsiteX0" fmla="*/ 0 w 9371400"/>
              <a:gd name="connsiteY0" fmla="*/ 0 h 5903101"/>
              <a:gd name="connsiteX1" fmla="*/ 9371400 w 9371400"/>
              <a:gd name="connsiteY1" fmla="*/ 0 h 5903101"/>
              <a:gd name="connsiteX2" fmla="*/ 9371400 w 9371400"/>
              <a:gd name="connsiteY2" fmla="*/ 3503614 h 5903101"/>
              <a:gd name="connsiteX3" fmla="*/ 323850 w 9371400"/>
              <a:gd name="connsiteY3" fmla="*/ 5886451 h 5903101"/>
              <a:gd name="connsiteX4" fmla="*/ 0 w 9371400"/>
              <a:gd name="connsiteY4" fmla="*/ 5370514 h 5903101"/>
              <a:gd name="connsiteX5" fmla="*/ 0 w 9371400"/>
              <a:gd name="connsiteY5" fmla="*/ 0 h 5903101"/>
              <a:gd name="connsiteX0" fmla="*/ 0 w 9371400"/>
              <a:gd name="connsiteY0" fmla="*/ 0 h 5956929"/>
              <a:gd name="connsiteX1" fmla="*/ 9371400 w 9371400"/>
              <a:gd name="connsiteY1" fmla="*/ 0 h 5956929"/>
              <a:gd name="connsiteX2" fmla="*/ 9371400 w 9371400"/>
              <a:gd name="connsiteY2" fmla="*/ 3503614 h 5956929"/>
              <a:gd name="connsiteX3" fmla="*/ 323850 w 9371400"/>
              <a:gd name="connsiteY3" fmla="*/ 5886451 h 5956929"/>
              <a:gd name="connsiteX4" fmla="*/ 0 w 9371400"/>
              <a:gd name="connsiteY4" fmla="*/ 5370514 h 5956929"/>
              <a:gd name="connsiteX5" fmla="*/ 0 w 9371400"/>
              <a:gd name="connsiteY5" fmla="*/ 0 h 5956929"/>
              <a:gd name="connsiteX0" fmla="*/ 0 w 9371400"/>
              <a:gd name="connsiteY0" fmla="*/ 0 h 5944045"/>
              <a:gd name="connsiteX1" fmla="*/ 9371400 w 9371400"/>
              <a:gd name="connsiteY1" fmla="*/ 0 h 5944045"/>
              <a:gd name="connsiteX2" fmla="*/ 9371400 w 9371400"/>
              <a:gd name="connsiteY2" fmla="*/ 3503614 h 5944045"/>
              <a:gd name="connsiteX3" fmla="*/ 323850 w 9371400"/>
              <a:gd name="connsiteY3" fmla="*/ 5886451 h 5944045"/>
              <a:gd name="connsiteX4" fmla="*/ 0 w 9371400"/>
              <a:gd name="connsiteY4" fmla="*/ 5370514 h 5944045"/>
              <a:gd name="connsiteX5" fmla="*/ 0 w 9371400"/>
              <a:gd name="connsiteY5" fmla="*/ 0 h 5944045"/>
              <a:gd name="connsiteX0" fmla="*/ 0 w 9371400"/>
              <a:gd name="connsiteY0" fmla="*/ 0 h 5869516"/>
              <a:gd name="connsiteX1" fmla="*/ 9371400 w 9371400"/>
              <a:gd name="connsiteY1" fmla="*/ 0 h 5869516"/>
              <a:gd name="connsiteX2" fmla="*/ 9371400 w 9371400"/>
              <a:gd name="connsiteY2" fmla="*/ 3503614 h 5869516"/>
              <a:gd name="connsiteX3" fmla="*/ 234950 w 9371400"/>
              <a:gd name="connsiteY3" fmla="*/ 5810251 h 5869516"/>
              <a:gd name="connsiteX4" fmla="*/ 0 w 9371400"/>
              <a:gd name="connsiteY4" fmla="*/ 5370514 h 5869516"/>
              <a:gd name="connsiteX5" fmla="*/ 0 w 9371400"/>
              <a:gd name="connsiteY5" fmla="*/ 0 h 5869516"/>
              <a:gd name="connsiteX0" fmla="*/ 0 w 9371400"/>
              <a:gd name="connsiteY0" fmla="*/ 0 h 5839290"/>
              <a:gd name="connsiteX1" fmla="*/ 9371400 w 9371400"/>
              <a:gd name="connsiteY1" fmla="*/ 0 h 5839290"/>
              <a:gd name="connsiteX2" fmla="*/ 9371400 w 9371400"/>
              <a:gd name="connsiteY2" fmla="*/ 3503614 h 5839290"/>
              <a:gd name="connsiteX3" fmla="*/ 234950 w 9371400"/>
              <a:gd name="connsiteY3" fmla="*/ 5810251 h 5839290"/>
              <a:gd name="connsiteX4" fmla="*/ 0 w 9371400"/>
              <a:gd name="connsiteY4" fmla="*/ 5370514 h 5839290"/>
              <a:gd name="connsiteX5" fmla="*/ 0 w 9371400"/>
              <a:gd name="connsiteY5" fmla="*/ 0 h 5839290"/>
              <a:gd name="connsiteX0" fmla="*/ 81267 w 9452667"/>
              <a:gd name="connsiteY0" fmla="*/ 0 h 6117953"/>
              <a:gd name="connsiteX1" fmla="*/ 9452667 w 9452667"/>
              <a:gd name="connsiteY1" fmla="*/ 0 h 6117953"/>
              <a:gd name="connsiteX2" fmla="*/ 9452667 w 9452667"/>
              <a:gd name="connsiteY2" fmla="*/ 3503614 h 6117953"/>
              <a:gd name="connsiteX3" fmla="*/ 790880 w 9452667"/>
              <a:gd name="connsiteY3" fmla="*/ 5962650 h 6117953"/>
              <a:gd name="connsiteX4" fmla="*/ 316217 w 9452667"/>
              <a:gd name="connsiteY4" fmla="*/ 5810251 h 6117953"/>
              <a:gd name="connsiteX5" fmla="*/ 81267 w 9452667"/>
              <a:gd name="connsiteY5" fmla="*/ 5370514 h 6117953"/>
              <a:gd name="connsiteX6" fmla="*/ 81267 w 9452667"/>
              <a:gd name="connsiteY6" fmla="*/ 0 h 6117953"/>
              <a:gd name="connsiteX0" fmla="*/ 0 w 9371400"/>
              <a:gd name="connsiteY0" fmla="*/ 0 h 5965597"/>
              <a:gd name="connsiteX1" fmla="*/ 9371400 w 9371400"/>
              <a:gd name="connsiteY1" fmla="*/ 0 h 5965597"/>
              <a:gd name="connsiteX2" fmla="*/ 9371400 w 9371400"/>
              <a:gd name="connsiteY2" fmla="*/ 3503614 h 5965597"/>
              <a:gd name="connsiteX3" fmla="*/ 709613 w 9371400"/>
              <a:gd name="connsiteY3" fmla="*/ 5962650 h 5965597"/>
              <a:gd name="connsiteX4" fmla="*/ 234950 w 9371400"/>
              <a:gd name="connsiteY4" fmla="*/ 5810251 h 5965597"/>
              <a:gd name="connsiteX5" fmla="*/ 0 w 9371400"/>
              <a:gd name="connsiteY5" fmla="*/ 5370514 h 5965597"/>
              <a:gd name="connsiteX6" fmla="*/ 0 w 9371400"/>
              <a:gd name="connsiteY6" fmla="*/ 0 h 5965597"/>
              <a:gd name="connsiteX0" fmla="*/ 0 w 9371400"/>
              <a:gd name="connsiteY0" fmla="*/ 0 h 5965024"/>
              <a:gd name="connsiteX1" fmla="*/ 9371400 w 9371400"/>
              <a:gd name="connsiteY1" fmla="*/ 0 h 5965024"/>
              <a:gd name="connsiteX2" fmla="*/ 9371400 w 9371400"/>
              <a:gd name="connsiteY2" fmla="*/ 3503614 h 5965024"/>
              <a:gd name="connsiteX3" fmla="*/ 709613 w 9371400"/>
              <a:gd name="connsiteY3" fmla="*/ 5962650 h 5965024"/>
              <a:gd name="connsiteX4" fmla="*/ 203200 w 9371400"/>
              <a:gd name="connsiteY4" fmla="*/ 5788026 h 5965024"/>
              <a:gd name="connsiteX5" fmla="*/ 0 w 9371400"/>
              <a:gd name="connsiteY5" fmla="*/ 5370514 h 5965024"/>
              <a:gd name="connsiteX6" fmla="*/ 0 w 9371400"/>
              <a:gd name="connsiteY6" fmla="*/ 0 h 5965024"/>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65393"/>
              <a:gd name="connsiteX1" fmla="*/ 9371400 w 9371400"/>
              <a:gd name="connsiteY1" fmla="*/ 0 h 5965393"/>
              <a:gd name="connsiteX2" fmla="*/ 9371400 w 9371400"/>
              <a:gd name="connsiteY2" fmla="*/ 3503614 h 5965393"/>
              <a:gd name="connsiteX3" fmla="*/ 709613 w 9371400"/>
              <a:gd name="connsiteY3" fmla="*/ 5962650 h 5965393"/>
              <a:gd name="connsiteX4" fmla="*/ 203200 w 9371400"/>
              <a:gd name="connsiteY4" fmla="*/ 5788026 h 5965393"/>
              <a:gd name="connsiteX5" fmla="*/ 0 w 9371400"/>
              <a:gd name="connsiteY5" fmla="*/ 5370514 h 5965393"/>
              <a:gd name="connsiteX6" fmla="*/ 0 w 9371400"/>
              <a:gd name="connsiteY6" fmla="*/ 0 h 5965393"/>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791"/>
              <a:gd name="connsiteX1" fmla="*/ 9371400 w 9371400"/>
              <a:gd name="connsiteY1" fmla="*/ 0 h 5958791"/>
              <a:gd name="connsiteX2" fmla="*/ 9371400 w 9371400"/>
              <a:gd name="connsiteY2" fmla="*/ 3503614 h 5958791"/>
              <a:gd name="connsiteX3" fmla="*/ 642938 w 9371400"/>
              <a:gd name="connsiteY3" fmla="*/ 5956300 h 5958791"/>
              <a:gd name="connsiteX4" fmla="*/ 203200 w 9371400"/>
              <a:gd name="connsiteY4" fmla="*/ 5788026 h 5958791"/>
              <a:gd name="connsiteX5" fmla="*/ 0 w 9371400"/>
              <a:gd name="connsiteY5" fmla="*/ 5370514 h 5958791"/>
              <a:gd name="connsiteX6" fmla="*/ 0 w 9371400"/>
              <a:gd name="connsiteY6" fmla="*/ 0 h 5958791"/>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58980"/>
              <a:gd name="connsiteX1" fmla="*/ 9371400 w 9371400"/>
              <a:gd name="connsiteY1" fmla="*/ 0 h 5958980"/>
              <a:gd name="connsiteX2" fmla="*/ 9371400 w 9371400"/>
              <a:gd name="connsiteY2" fmla="*/ 3503614 h 5958980"/>
              <a:gd name="connsiteX3" fmla="*/ 642938 w 9371400"/>
              <a:gd name="connsiteY3" fmla="*/ 5956300 h 5958980"/>
              <a:gd name="connsiteX4" fmla="*/ 203200 w 9371400"/>
              <a:gd name="connsiteY4" fmla="*/ 5788026 h 5958980"/>
              <a:gd name="connsiteX5" fmla="*/ 0 w 9371400"/>
              <a:gd name="connsiteY5" fmla="*/ 5322889 h 5958980"/>
              <a:gd name="connsiteX6" fmla="*/ 0 w 9371400"/>
              <a:gd name="connsiteY6" fmla="*/ 0 h 5958980"/>
              <a:gd name="connsiteX0" fmla="*/ 0 w 9371400"/>
              <a:gd name="connsiteY0" fmla="*/ 0 h 5949683"/>
              <a:gd name="connsiteX1" fmla="*/ 9371400 w 9371400"/>
              <a:gd name="connsiteY1" fmla="*/ 0 h 5949683"/>
              <a:gd name="connsiteX2" fmla="*/ 9371400 w 9371400"/>
              <a:gd name="connsiteY2" fmla="*/ 3503614 h 5949683"/>
              <a:gd name="connsiteX3" fmla="*/ 735807 w 9371400"/>
              <a:gd name="connsiteY3" fmla="*/ 5946775 h 5949683"/>
              <a:gd name="connsiteX4" fmla="*/ 203200 w 9371400"/>
              <a:gd name="connsiteY4" fmla="*/ 5788026 h 5949683"/>
              <a:gd name="connsiteX5" fmla="*/ 0 w 9371400"/>
              <a:gd name="connsiteY5" fmla="*/ 5322889 h 5949683"/>
              <a:gd name="connsiteX6" fmla="*/ 0 w 9371400"/>
              <a:gd name="connsiteY6" fmla="*/ 0 h 5949683"/>
              <a:gd name="connsiteX0" fmla="*/ 0 w 9371400"/>
              <a:gd name="connsiteY0" fmla="*/ 0 h 5954326"/>
              <a:gd name="connsiteX1" fmla="*/ 9371400 w 9371400"/>
              <a:gd name="connsiteY1" fmla="*/ 0 h 5954326"/>
              <a:gd name="connsiteX2" fmla="*/ 9371400 w 9371400"/>
              <a:gd name="connsiteY2" fmla="*/ 3503614 h 5954326"/>
              <a:gd name="connsiteX3" fmla="*/ 638176 w 9371400"/>
              <a:gd name="connsiteY3" fmla="*/ 5951537 h 5954326"/>
              <a:gd name="connsiteX4" fmla="*/ 203200 w 9371400"/>
              <a:gd name="connsiteY4" fmla="*/ 5788026 h 5954326"/>
              <a:gd name="connsiteX5" fmla="*/ 0 w 9371400"/>
              <a:gd name="connsiteY5" fmla="*/ 5322889 h 5954326"/>
              <a:gd name="connsiteX6" fmla="*/ 0 w 9371400"/>
              <a:gd name="connsiteY6" fmla="*/ 0 h 5954326"/>
              <a:gd name="connsiteX0" fmla="*/ 0 w 9371400"/>
              <a:gd name="connsiteY0" fmla="*/ 0 h 5960329"/>
              <a:gd name="connsiteX1" fmla="*/ 9371400 w 9371400"/>
              <a:gd name="connsiteY1" fmla="*/ 0 h 5960329"/>
              <a:gd name="connsiteX2" fmla="*/ 9371400 w 9371400"/>
              <a:gd name="connsiteY2" fmla="*/ 3503614 h 5960329"/>
              <a:gd name="connsiteX3" fmla="*/ 773906 w 9371400"/>
              <a:gd name="connsiteY3" fmla="*/ 5936455 h 5960329"/>
              <a:gd name="connsiteX4" fmla="*/ 638176 w 9371400"/>
              <a:gd name="connsiteY4" fmla="*/ 5951537 h 5960329"/>
              <a:gd name="connsiteX5" fmla="*/ 203200 w 9371400"/>
              <a:gd name="connsiteY5" fmla="*/ 5788026 h 5960329"/>
              <a:gd name="connsiteX6" fmla="*/ 0 w 9371400"/>
              <a:gd name="connsiteY6" fmla="*/ 5322889 h 5960329"/>
              <a:gd name="connsiteX7" fmla="*/ 0 w 9371400"/>
              <a:gd name="connsiteY7" fmla="*/ 0 h 5960329"/>
              <a:gd name="connsiteX0" fmla="*/ 0 w 9371400"/>
              <a:gd name="connsiteY0" fmla="*/ 0 h 5962334"/>
              <a:gd name="connsiteX1" fmla="*/ 9371400 w 9371400"/>
              <a:gd name="connsiteY1" fmla="*/ 0 h 5962334"/>
              <a:gd name="connsiteX2" fmla="*/ 9371400 w 9371400"/>
              <a:gd name="connsiteY2" fmla="*/ 3503614 h 5962334"/>
              <a:gd name="connsiteX3" fmla="*/ 773906 w 9371400"/>
              <a:gd name="connsiteY3" fmla="*/ 5936455 h 5962334"/>
              <a:gd name="connsiteX4" fmla="*/ 535782 w 9371400"/>
              <a:gd name="connsiteY4" fmla="*/ 5953918 h 5962334"/>
              <a:gd name="connsiteX5" fmla="*/ 203200 w 9371400"/>
              <a:gd name="connsiteY5" fmla="*/ 5788026 h 5962334"/>
              <a:gd name="connsiteX6" fmla="*/ 0 w 9371400"/>
              <a:gd name="connsiteY6" fmla="*/ 5322889 h 5962334"/>
              <a:gd name="connsiteX7" fmla="*/ 0 w 9371400"/>
              <a:gd name="connsiteY7" fmla="*/ 0 h 5962334"/>
              <a:gd name="connsiteX0" fmla="*/ 0 w 9371400"/>
              <a:gd name="connsiteY0" fmla="*/ 0 h 5960358"/>
              <a:gd name="connsiteX1" fmla="*/ 9371400 w 9371400"/>
              <a:gd name="connsiteY1" fmla="*/ 0 h 5960358"/>
              <a:gd name="connsiteX2" fmla="*/ 9371400 w 9371400"/>
              <a:gd name="connsiteY2" fmla="*/ 3503614 h 5960358"/>
              <a:gd name="connsiteX3" fmla="*/ 773906 w 9371400"/>
              <a:gd name="connsiteY3" fmla="*/ 5936455 h 5960358"/>
              <a:gd name="connsiteX4" fmla="*/ 535782 w 9371400"/>
              <a:gd name="connsiteY4" fmla="*/ 5953918 h 5960358"/>
              <a:gd name="connsiteX5" fmla="*/ 203200 w 9371400"/>
              <a:gd name="connsiteY5" fmla="*/ 5788026 h 5960358"/>
              <a:gd name="connsiteX6" fmla="*/ 0 w 9371400"/>
              <a:gd name="connsiteY6" fmla="*/ 5322889 h 5960358"/>
              <a:gd name="connsiteX7" fmla="*/ 0 w 9371400"/>
              <a:gd name="connsiteY7" fmla="*/ 0 h 5960358"/>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62002"/>
              <a:gd name="connsiteX1" fmla="*/ 9371400 w 9371400"/>
              <a:gd name="connsiteY1" fmla="*/ 0 h 5962002"/>
              <a:gd name="connsiteX2" fmla="*/ 9371400 w 9371400"/>
              <a:gd name="connsiteY2" fmla="*/ 3503614 h 5962002"/>
              <a:gd name="connsiteX3" fmla="*/ 773906 w 9371400"/>
              <a:gd name="connsiteY3" fmla="*/ 5936455 h 5962002"/>
              <a:gd name="connsiteX4" fmla="*/ 535782 w 9371400"/>
              <a:gd name="connsiteY4" fmla="*/ 5953918 h 5962002"/>
              <a:gd name="connsiteX5" fmla="*/ 198438 w 9371400"/>
              <a:gd name="connsiteY5" fmla="*/ 5792788 h 5962002"/>
              <a:gd name="connsiteX6" fmla="*/ 0 w 9371400"/>
              <a:gd name="connsiteY6" fmla="*/ 5322889 h 5962002"/>
              <a:gd name="connsiteX7" fmla="*/ 0 w 9371400"/>
              <a:gd name="connsiteY7" fmla="*/ 0 h 5962002"/>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 name="connsiteX0" fmla="*/ 0 w 9371400"/>
              <a:gd name="connsiteY0" fmla="*/ 0 h 5958126"/>
              <a:gd name="connsiteX1" fmla="*/ 9371400 w 9371400"/>
              <a:gd name="connsiteY1" fmla="*/ 0 h 5958126"/>
              <a:gd name="connsiteX2" fmla="*/ 9371400 w 9371400"/>
              <a:gd name="connsiteY2" fmla="*/ 3503614 h 5958126"/>
              <a:gd name="connsiteX3" fmla="*/ 773906 w 9371400"/>
              <a:gd name="connsiteY3" fmla="*/ 5936455 h 5958126"/>
              <a:gd name="connsiteX4" fmla="*/ 535782 w 9371400"/>
              <a:gd name="connsiteY4" fmla="*/ 5953918 h 5958126"/>
              <a:gd name="connsiteX5" fmla="*/ 198438 w 9371400"/>
              <a:gd name="connsiteY5" fmla="*/ 5792788 h 5958126"/>
              <a:gd name="connsiteX6" fmla="*/ 0 w 9371400"/>
              <a:gd name="connsiteY6" fmla="*/ 5322889 h 5958126"/>
              <a:gd name="connsiteX7" fmla="*/ 0 w 9371400"/>
              <a:gd name="connsiteY7" fmla="*/ 0 h 595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2" name="Title 1"/>
          <p:cNvSpPr>
            <a:spLocks noGrp="1"/>
          </p:cNvSpPr>
          <p:nvPr>
            <p:ph type="title" hasCustomPrompt="1"/>
          </p:nvPr>
        </p:nvSpPr>
        <p:spPr>
          <a:xfrm>
            <a:off x="1016004" y="563563"/>
            <a:ext cx="10140463" cy="370558"/>
          </a:xfrm>
        </p:spPr>
        <p:txBody>
          <a:bodyPr/>
          <a:lstStyle>
            <a:lvl1pPr>
              <a:lnSpc>
                <a:spcPct val="85000"/>
              </a:lnSpc>
              <a:defRPr sz="3600" b="1" baseline="0">
                <a:solidFill>
                  <a:schemeClr val="bg1"/>
                </a:solidFill>
              </a:defRPr>
            </a:lvl1pPr>
          </a:lstStyle>
          <a:p>
            <a:r>
              <a:rPr lang="en-US" dirty="0" smtClean="0"/>
              <a:t>Statement/quote slide</a:t>
            </a:r>
            <a:endParaRPr lang="en-GB" dirty="0"/>
          </a:p>
        </p:txBody>
      </p:sp>
      <p:sp>
        <p:nvSpPr>
          <p:cNvPr id="16" name="Freeform 6"/>
          <p:cNvSpPr>
            <a:spLocks/>
          </p:cNvSpPr>
          <p:nvPr userDrawn="1"/>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1"/>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smtClean="0">
              <a:solidFill>
                <a:schemeClr val="accent1"/>
              </a:solidFill>
            </a:endParaRPr>
          </a:p>
        </p:txBody>
      </p:sp>
      <p:sp>
        <p:nvSpPr>
          <p:cNvPr id="8" name="Text Placeholder 10"/>
          <p:cNvSpPr>
            <a:spLocks noGrp="1"/>
          </p:cNvSpPr>
          <p:nvPr>
            <p:ph type="body" sz="quarter" idx="14"/>
          </p:nvPr>
        </p:nvSpPr>
        <p:spPr>
          <a:xfrm>
            <a:off x="1016000" y="1412880"/>
            <a:ext cx="6908800" cy="1957459"/>
          </a:xfrm>
        </p:spPr>
        <p:txBody>
          <a:bodyPr wrap="square">
            <a:spAutoFit/>
          </a:bodyPr>
          <a:lstStyle>
            <a:lvl1pPr>
              <a:lnSpc>
                <a:spcPct val="105000"/>
              </a:lnSpc>
              <a:spcAft>
                <a:spcPts val="1800"/>
              </a:spcAft>
              <a:defRPr sz="2200" b="0">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Rectangle 9"/>
          <p:cNvSpPr/>
          <p:nvPr userDrawn="1"/>
        </p:nvSpPr>
        <p:spPr>
          <a:xfrm>
            <a:off x="1016000" y="6387327"/>
            <a:ext cx="2572697" cy="153888"/>
          </a:xfrm>
          <a:prstGeom prst="rect">
            <a:avLst/>
          </a:prstGeom>
        </p:spPr>
        <p:txBody>
          <a:bodyPr wrap="none" lIns="0" tIns="0" rIns="0" bIns="0">
            <a:noAutofit/>
          </a:bodyPr>
          <a:lstStyle/>
          <a:p>
            <a:r>
              <a:rPr lang="en-IN" sz="1000" dirty="0" smtClean="0"/>
              <a:t>European Child &amp; Adolescent Psychiatry  </a:t>
            </a:r>
            <a:r>
              <a:rPr lang="en-GB" sz="1000" dirty="0" smtClean="0"/>
              <a:t>- 2017 Publisher's Report </a:t>
            </a:r>
          </a:p>
        </p:txBody>
      </p:sp>
      <p:sp>
        <p:nvSpPr>
          <p:cNvPr id="12" name="Rectangle 11"/>
          <p:cNvSpPr/>
          <p:nvPr userDrawn="1"/>
        </p:nvSpPr>
        <p:spPr>
          <a:xfrm>
            <a:off x="7198941" y="5637540"/>
            <a:ext cx="4650478" cy="1220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pic>
        <p:nvPicPr>
          <p:cNvPr id="13" name="Picture 2" descr="\\192.168.84.102\Banner\Society Reports\Annual Journal Reports 2017\Template\PPT\LOGO\Sprin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93825" y="5973763"/>
            <a:ext cx="1971430" cy="427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68200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page 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7198941" y="5637540"/>
            <a:ext cx="4650478" cy="1220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lang="en-GB" sz="1400" dirty="0" err="1" smtClean="0"/>
          </a:p>
        </p:txBody>
      </p:sp>
      <p:sp>
        <p:nvSpPr>
          <p:cNvPr id="14" name="Freeform 5"/>
          <p:cNvSpPr>
            <a:spLocks/>
          </p:cNvSpPr>
          <p:nvPr userDrawn="1"/>
        </p:nvSpPr>
        <p:spPr bwMode="auto">
          <a:xfrm>
            <a:off x="679938" y="-9526"/>
            <a:ext cx="11512062" cy="5969046"/>
          </a:xfrm>
          <a:custGeom>
            <a:avLst/>
            <a:gdLst>
              <a:gd name="T0" fmla="*/ 0 w 2952"/>
              <a:gd name="T1" fmla="*/ 0 h 1880"/>
              <a:gd name="T2" fmla="*/ 0 w 2952"/>
              <a:gd name="T3" fmla="*/ 1676 h 1880"/>
              <a:gd name="T4" fmla="*/ 63 w 2952"/>
              <a:gd name="T5" fmla="*/ 1824 h 1880"/>
              <a:gd name="T6" fmla="*/ 169 w 2952"/>
              <a:gd name="T7" fmla="*/ 1875 h 1880"/>
              <a:gd name="T8" fmla="*/ 244 w 2952"/>
              <a:gd name="T9" fmla="*/ 1870 h 1880"/>
              <a:gd name="T10" fmla="*/ 2952 w 2952"/>
              <a:gd name="T11" fmla="*/ 1103 h 1880"/>
            </a:gdLst>
            <a:ahLst/>
            <a:cxnLst>
              <a:cxn ang="0">
                <a:pos x="T0" y="T1"/>
              </a:cxn>
              <a:cxn ang="0">
                <a:pos x="T2" y="T3"/>
              </a:cxn>
              <a:cxn ang="0">
                <a:pos x="T4" y="T5"/>
              </a:cxn>
              <a:cxn ang="0">
                <a:pos x="T6" y="T7"/>
              </a:cxn>
              <a:cxn ang="0">
                <a:pos x="T8" y="T9"/>
              </a:cxn>
              <a:cxn ang="0">
                <a:pos x="T10" y="T11"/>
              </a:cxn>
            </a:cxnLst>
            <a:rect l="0" t="0" r="r" b="b"/>
            <a:pathLst>
              <a:path w="2952" h="1880">
                <a:moveTo>
                  <a:pt x="0" y="0"/>
                </a:moveTo>
                <a:cubicBezTo>
                  <a:pt x="0" y="1676"/>
                  <a:pt x="0" y="1676"/>
                  <a:pt x="0" y="1676"/>
                </a:cubicBezTo>
                <a:cubicBezTo>
                  <a:pt x="1" y="1712"/>
                  <a:pt x="19" y="1785"/>
                  <a:pt x="63" y="1824"/>
                </a:cubicBezTo>
                <a:cubicBezTo>
                  <a:pt x="106" y="1863"/>
                  <a:pt x="140" y="1871"/>
                  <a:pt x="169" y="1875"/>
                </a:cubicBezTo>
                <a:cubicBezTo>
                  <a:pt x="197" y="1880"/>
                  <a:pt x="230" y="1871"/>
                  <a:pt x="244" y="1870"/>
                </a:cubicBezTo>
                <a:cubicBezTo>
                  <a:pt x="2952" y="1103"/>
                  <a:pt x="2952" y="1103"/>
                  <a:pt x="2952" y="1103"/>
                </a:cubicBezTo>
              </a:path>
            </a:pathLst>
          </a:custGeom>
          <a:noFill/>
          <a:ln w="19050"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2" name="Title 1"/>
          <p:cNvSpPr>
            <a:spLocks noGrp="1"/>
          </p:cNvSpPr>
          <p:nvPr>
            <p:ph type="title" hasCustomPrompt="1"/>
          </p:nvPr>
        </p:nvSpPr>
        <p:spPr>
          <a:xfrm>
            <a:off x="1016004" y="563563"/>
            <a:ext cx="10140463" cy="370558"/>
          </a:xfrm>
        </p:spPr>
        <p:txBody>
          <a:bodyPr/>
          <a:lstStyle>
            <a:lvl1pPr>
              <a:lnSpc>
                <a:spcPct val="85000"/>
              </a:lnSpc>
              <a:defRPr sz="3600" b="1" baseline="0">
                <a:solidFill>
                  <a:schemeClr val="accent5"/>
                </a:solidFill>
              </a:defRPr>
            </a:lvl1pPr>
          </a:lstStyle>
          <a:p>
            <a:r>
              <a:rPr lang="en-US" dirty="0" smtClean="0"/>
              <a:t>Statement/quote slide</a:t>
            </a:r>
            <a:endParaRPr lang="en-GB" dirty="0"/>
          </a:p>
        </p:txBody>
      </p:sp>
      <p:sp>
        <p:nvSpPr>
          <p:cNvPr id="7" name="Text Placeholder 10"/>
          <p:cNvSpPr>
            <a:spLocks noGrp="1"/>
          </p:cNvSpPr>
          <p:nvPr>
            <p:ph type="body" sz="quarter" idx="14"/>
          </p:nvPr>
        </p:nvSpPr>
        <p:spPr>
          <a:xfrm>
            <a:off x="1016002" y="1436693"/>
            <a:ext cx="6628841" cy="1692771"/>
          </a:xfrm>
        </p:spPr>
        <p:txBody>
          <a:bodyPr wrap="square">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9" name="Picture 2" descr="\\192.168.84.102\Banner\Society Reports\Annual Journal Reports 2017\Template\PPT\LOGO\Springe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93825" y="5973763"/>
            <a:ext cx="1971430" cy="427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495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079">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2800" y="1041406"/>
            <a:ext cx="10481733" cy="220663"/>
          </a:xfrm>
        </p:spPr>
        <p:txBody>
          <a:bodyPr/>
          <a:lstStyle/>
          <a:p>
            <a:r>
              <a:rPr lang="en-US" smtClean="0"/>
              <a:t>Click to edit Master title style</a:t>
            </a:r>
            <a:endParaRPr lang="en-US" dirty="0"/>
          </a:p>
        </p:txBody>
      </p:sp>
      <p:sp>
        <p:nvSpPr>
          <p:cNvPr id="3" name="Chart Placeholder 2"/>
          <p:cNvSpPr>
            <a:spLocks noGrp="1"/>
          </p:cNvSpPr>
          <p:nvPr>
            <p:ph type="chart" sz="half" idx="1"/>
          </p:nvPr>
        </p:nvSpPr>
        <p:spPr>
          <a:xfrm>
            <a:off x="812801" y="1679577"/>
            <a:ext cx="5130800" cy="276999"/>
          </a:xfrm>
        </p:spPr>
        <p:txBody>
          <a:bodyPr/>
          <a:lstStyle/>
          <a:p>
            <a:pPr lvl="0"/>
            <a:r>
              <a:rPr lang="en-US" noProof="0" smtClean="0"/>
              <a:t>Click icon to add chart</a:t>
            </a:r>
            <a:endParaRPr lang="en-US" noProof="0" dirty="0"/>
          </a:p>
        </p:txBody>
      </p:sp>
      <p:sp>
        <p:nvSpPr>
          <p:cNvPr id="4" name="Text Placeholder 3"/>
          <p:cNvSpPr>
            <a:spLocks noGrp="1"/>
          </p:cNvSpPr>
          <p:nvPr>
            <p:ph type="body" sz="half" idx="2"/>
          </p:nvPr>
        </p:nvSpPr>
        <p:spPr>
          <a:xfrm>
            <a:off x="6146801" y="1679581"/>
            <a:ext cx="5130800" cy="1692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664879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D4D00C8-1E61-4706-B8D0-CD6BF37A7D55}" type="datetimeFigureOut">
              <a:rPr lang="de-DE" smtClean="0"/>
              <a:t>15.06.2022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26882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hasCustomPrompt="1"/>
          </p:nvPr>
        </p:nvSpPr>
        <p:spPr bwMode="auto">
          <a:xfrm>
            <a:off x="696000" y="1519238"/>
            <a:ext cx="10848000" cy="961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dirty="0" smtClean="0"/>
              <a:t>Click to edit text</a:t>
            </a:r>
          </a:p>
          <a:p>
            <a:pPr lvl="0"/>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ext 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p:txBody>
      </p:sp>
      <p:sp>
        <p:nvSpPr>
          <p:cNvPr id="4" name="Titel 3"/>
          <p:cNvSpPr>
            <a:spLocks noGrp="1"/>
          </p:cNvSpPr>
          <p:nvPr>
            <p:ph type="title" hasCustomPrompt="1"/>
          </p:nvPr>
        </p:nvSpPr>
        <p:spPr/>
        <p:txBody>
          <a:bodyPr/>
          <a:lstStyle>
            <a:lvl1pPr>
              <a:defRPr/>
            </a:lvl1pPr>
          </a:lstStyle>
          <a:p>
            <a:r>
              <a:rPr lang="de-DE" dirty="0" smtClean="0"/>
              <a:t>Click </a:t>
            </a:r>
            <a:r>
              <a:rPr lang="de-DE" dirty="0" err="1" smtClean="0"/>
              <a:t>to</a:t>
            </a:r>
            <a:r>
              <a:rPr lang="de-DE" dirty="0" smtClean="0"/>
              <a:t> </a:t>
            </a:r>
            <a:r>
              <a:rPr lang="de-DE" dirty="0" err="1" smtClean="0"/>
              <a:t>edit</a:t>
            </a:r>
            <a:r>
              <a:rPr lang="de-DE" dirty="0" smtClean="0"/>
              <a:t> Headline</a:t>
            </a:r>
            <a:endParaRPr lang="de-DE" dirty="0"/>
          </a:p>
        </p:txBody>
      </p:sp>
    </p:spTree>
    <p:extLst>
      <p:ext uri="{BB962C8B-B14F-4D97-AF65-F5344CB8AC3E}">
        <p14:creationId xmlns:p14="http://schemas.microsoft.com/office/powerpoint/2010/main" val="1483567423"/>
      </p:ext>
    </p:extLst>
  </p:cSld>
  <p:clrMapOvr>
    <a:masterClrMapping/>
  </p:clrMapOvr>
  <p:transition spd="slow"/>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One column">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1016004" y="1436693"/>
            <a:ext cx="10140463" cy="169277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itle 11"/>
          <p:cNvSpPr>
            <a:spLocks noGrp="1"/>
          </p:cNvSpPr>
          <p:nvPr>
            <p:ph type="title"/>
          </p:nvPr>
        </p:nvSpPr>
        <p:spPr>
          <a:xfrm>
            <a:off x="1016004" y="538163"/>
            <a:ext cx="10140463" cy="370558"/>
          </a:xfrm>
        </p:spPr>
        <p:txBody>
          <a:bodyPr/>
          <a:lstStyle/>
          <a:p>
            <a:r>
              <a:rPr lang="en-US" smtClean="0"/>
              <a:t>Click to edit Master title style</a:t>
            </a:r>
            <a:endParaRPr lang="en-GB"/>
          </a:p>
        </p:txBody>
      </p:sp>
    </p:spTree>
    <p:extLst>
      <p:ext uri="{BB962C8B-B14F-4D97-AF65-F5344CB8AC3E}">
        <p14:creationId xmlns:p14="http://schemas.microsoft.com/office/powerpoint/2010/main" val="67012792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224349"/>
      </p:ext>
    </p:extLst>
  </p:cSld>
  <p:clrMapOvr>
    <a:masterClrMapping/>
  </p:clrMapOvr>
  <p:transition spd="slow"/>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p:cSld name="2_One column">
    <p:spTree>
      <p:nvGrpSpPr>
        <p:cNvPr id="1" name="Shape 28"/>
        <p:cNvGrpSpPr/>
        <p:nvPr/>
      </p:nvGrpSpPr>
      <p:grpSpPr>
        <a:xfrm>
          <a:off x="0" y="0"/>
          <a:ext cx="0" cy="0"/>
          <a:chOff x="0" y="0"/>
          <a:chExt cx="0" cy="0"/>
        </a:xfrm>
      </p:grpSpPr>
      <p:sp>
        <p:nvSpPr>
          <p:cNvPr id="29" name="Google Shape;29;p4"/>
          <p:cNvSpPr txBox="1">
            <a:spLocks noGrp="1"/>
          </p:cNvSpPr>
          <p:nvPr>
            <p:ph type="body" idx="1"/>
          </p:nvPr>
        </p:nvSpPr>
        <p:spPr>
          <a:xfrm>
            <a:off x="1016002" y="1436693"/>
            <a:ext cx="10140463" cy="276999"/>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800"/>
              <a:buNone/>
              <a:defRPr/>
            </a:lvl1pPr>
            <a:lvl2pPr marL="914400" lvl="1" indent="-228600" algn="l">
              <a:spcBef>
                <a:spcPts val="600"/>
              </a:spcBef>
              <a:spcAft>
                <a:spcPts val="0"/>
              </a:spcAft>
              <a:buSzPts val="1800"/>
              <a:buNone/>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228600" algn="l">
              <a:spcBef>
                <a:spcPts val="600"/>
              </a:spcBef>
              <a:spcAft>
                <a:spcPts val="0"/>
              </a:spcAft>
              <a:buSzPts val="1800"/>
              <a:buNone/>
              <a:defRPr/>
            </a:lvl7pPr>
            <a:lvl8pPr marL="3657600" lvl="7" indent="-342900" algn="l">
              <a:spcBef>
                <a:spcPts val="600"/>
              </a:spcBef>
              <a:spcAft>
                <a:spcPts val="0"/>
              </a:spcAft>
              <a:buSzPts val="1800"/>
              <a:buAutoNum type="arabicPeriod"/>
              <a:defRPr/>
            </a:lvl8pPr>
            <a:lvl9pPr marL="4114800" lvl="8" indent="-342900" algn="l">
              <a:spcBef>
                <a:spcPts val="600"/>
              </a:spcBef>
              <a:spcAft>
                <a:spcPts val="600"/>
              </a:spcAft>
              <a:buSzPts val="1800"/>
              <a:buAutoNum type="alphaLcPeriod"/>
              <a:defRPr/>
            </a:lvl9pPr>
          </a:lstStyle>
          <a:p>
            <a:endParaRPr/>
          </a:p>
        </p:txBody>
      </p:sp>
      <p:sp>
        <p:nvSpPr>
          <p:cNvPr id="30" name="Google Shape;30;p4"/>
          <p:cNvSpPr txBox="1">
            <a:spLocks noGrp="1"/>
          </p:cNvSpPr>
          <p:nvPr>
            <p:ph type="title"/>
          </p:nvPr>
        </p:nvSpPr>
        <p:spPr>
          <a:xfrm>
            <a:off x="1016002" y="538163"/>
            <a:ext cx="10140463" cy="370558"/>
          </a:xfrm>
          <a:prstGeom prst="rect">
            <a:avLst/>
          </a:prstGeom>
          <a:noFill/>
          <a:ln>
            <a:noFill/>
          </a:ln>
        </p:spPr>
        <p:txBody>
          <a:bodyPr spcFirstLastPara="1" wrap="square" lIns="0" tIns="0" rIns="0" bIns="0" anchor="t" anchorCtr="0">
            <a:noAutofit/>
          </a:bodyPr>
          <a:lstStyle>
            <a:lvl1pPr lvl="0" algn="l">
              <a:spcBef>
                <a:spcPts val="0"/>
              </a:spcBef>
              <a:spcAft>
                <a:spcPts val="0"/>
              </a:spcAft>
              <a:buClr>
                <a:srgbClr val="486A7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61613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D4D00C8-1E61-4706-B8D0-CD6BF37A7D55}" type="datetimeFigureOut">
              <a:rPr lang="de-DE" smtClean="0"/>
              <a:t>15.06.2022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127195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D4D00C8-1E61-4706-B8D0-CD6BF37A7D55}" type="datetimeFigureOut">
              <a:rPr lang="de-DE" smtClean="0"/>
              <a:t>15.06.2022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388995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D4D00C8-1E61-4706-B8D0-CD6BF37A7D55}" type="datetimeFigureOut">
              <a:rPr lang="de-DE" smtClean="0"/>
              <a:t>15.06.2022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74628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D4D00C8-1E61-4706-B8D0-CD6BF37A7D55}" type="datetimeFigureOut">
              <a:rPr lang="de-DE" smtClean="0"/>
              <a:t>15.06.2022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22391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D4D00C8-1E61-4706-B8D0-CD6BF37A7D55}" type="datetimeFigureOut">
              <a:rPr lang="de-DE" smtClean="0"/>
              <a:t>15.06.2022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334666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D4D00C8-1E61-4706-B8D0-CD6BF37A7D55}" type="datetimeFigureOut">
              <a:rPr lang="de-DE" smtClean="0"/>
              <a:t>15.06.2022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B0CE79F-BB72-431F-9693-A8C27658C01C}" type="slidenum">
              <a:rPr lang="de-DE" smtClean="0"/>
              <a:t>‹Nr.›</a:t>
            </a:fld>
            <a:endParaRPr lang="de-DE"/>
          </a:p>
        </p:txBody>
      </p:sp>
    </p:spTree>
    <p:extLst>
      <p:ext uri="{BB962C8B-B14F-4D97-AF65-F5344CB8AC3E}">
        <p14:creationId xmlns:p14="http://schemas.microsoft.com/office/powerpoint/2010/main" val="243262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D00C8-1E61-4706-B8D0-CD6BF37A7D55}" type="datetimeFigureOut">
              <a:rPr lang="de-DE" smtClean="0"/>
              <a:t>15.06.2022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CE79F-BB72-431F-9693-A8C27658C01C}" type="slidenum">
              <a:rPr lang="de-DE" smtClean="0"/>
              <a:t>‹Nr.›</a:t>
            </a:fld>
            <a:endParaRPr lang="de-DE"/>
          </a:p>
        </p:txBody>
      </p:sp>
    </p:spTree>
    <p:extLst>
      <p:ext uri="{BB962C8B-B14F-4D97-AF65-F5344CB8AC3E}">
        <p14:creationId xmlns:p14="http://schemas.microsoft.com/office/powerpoint/2010/main" val="197966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4" y="538163"/>
            <a:ext cx="10140463" cy="370558"/>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1016002" y="1436692"/>
            <a:ext cx="10140462" cy="169277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reeform 6"/>
          <p:cNvSpPr>
            <a:spLocks/>
          </p:cNvSpPr>
          <p:nvPr/>
        </p:nvSpPr>
        <p:spPr bwMode="auto">
          <a:xfrm>
            <a:off x="11156462" y="-1"/>
            <a:ext cx="427893" cy="482041"/>
          </a:xfrm>
          <a:custGeom>
            <a:avLst/>
            <a:gdLst>
              <a:gd name="T0" fmla="*/ 0 w 120"/>
              <a:gd name="T1" fmla="*/ 0 h 164"/>
              <a:gd name="T2" fmla="*/ 120 w 120"/>
              <a:gd name="T3" fmla="*/ 0 h 164"/>
              <a:gd name="T4" fmla="*/ 120 w 120"/>
              <a:gd name="T5" fmla="*/ 138 h 164"/>
              <a:gd name="T6" fmla="*/ 13 w 120"/>
              <a:gd name="T7" fmla="*/ 164 h 164"/>
              <a:gd name="T8" fmla="*/ 10 w 120"/>
              <a:gd name="T9" fmla="*/ 164 h 164"/>
              <a:gd name="T10" fmla="*/ 0 w 120"/>
              <a:gd name="T11" fmla="*/ 156 h 164"/>
              <a:gd name="T12" fmla="*/ 0 w 120"/>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bg2"/>
          </a:solidFill>
          <a:ln>
            <a:noFill/>
          </a:ln>
        </p:spPr>
        <p:txBody>
          <a:bodyPr vert="horz" wrap="none" lIns="0" tIns="0" rIns="0" bIns="36000" numCol="1" anchor="ctr" anchorCtr="1" compatLnSpc="1">
            <a:prstTxWarp prst="textNoShape">
              <a:avLst/>
            </a:prstTxWarp>
          </a:bodyPr>
          <a:lstStyle/>
          <a:p>
            <a:pPr marL="0" marR="0" indent="0" algn="ctr" defTabSz="872722" rtl="0" eaLnBrk="1" fontAlgn="auto" latinLnBrk="0" hangingPunct="1">
              <a:lnSpc>
                <a:spcPct val="100000"/>
              </a:lnSpc>
              <a:spcBef>
                <a:spcPts val="0"/>
              </a:spcBef>
              <a:spcAft>
                <a:spcPts val="0"/>
              </a:spcAft>
              <a:buClrTx/>
              <a:buSzTx/>
              <a:buFontTx/>
              <a:buNone/>
              <a:tabLst/>
              <a:defRPr/>
            </a:pPr>
            <a:fld id="{12E06541-304F-41DA-A076-D86DB9E81A9C}" type="slidenum">
              <a:rPr lang="en-GB" sz="1200" smtClean="0">
                <a:solidFill>
                  <a:schemeClr val="accent1"/>
                </a:solidFill>
              </a:rPr>
              <a:pPr marL="0" marR="0" indent="0" algn="ctr" defTabSz="872722" rtl="0" eaLnBrk="1" fontAlgn="auto" latinLnBrk="0" hangingPunct="1">
                <a:lnSpc>
                  <a:spcPct val="100000"/>
                </a:lnSpc>
                <a:spcBef>
                  <a:spcPts val="0"/>
                </a:spcBef>
                <a:spcAft>
                  <a:spcPts val="0"/>
                </a:spcAft>
                <a:buClrTx/>
                <a:buSzTx/>
                <a:buFontTx/>
                <a:buNone/>
                <a:tabLst/>
                <a:defRPr/>
              </a:pPr>
              <a:t>‹Nr.›</a:t>
            </a:fld>
            <a:endParaRPr lang="en-GB" sz="1200" dirty="0" smtClean="0">
              <a:solidFill>
                <a:schemeClr val="accent1"/>
              </a:solidFill>
            </a:endParaRPr>
          </a:p>
        </p:txBody>
      </p:sp>
      <p:pic>
        <p:nvPicPr>
          <p:cNvPr id="7" name="Picture 2" descr="\\192.168.84.102\Banner\Society Reports\Annual Journal Reports 2017\Template\PPT\LOGO\Springer.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0316307" y="6392061"/>
            <a:ext cx="847969" cy="183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77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iming>
    <p:tnLst>
      <p:par>
        <p:cTn id="1" dur="indefinite" restart="never" nodeType="tmRoot"/>
      </p:par>
    </p:tnLst>
  </p:timing>
  <p:hf sldNum="0" hdr="0" dt="0"/>
  <p:txStyles>
    <p:titleStyle>
      <a:lvl1pPr algn="l" defTabSz="872722" rtl="0" eaLnBrk="1" latinLnBrk="0" hangingPunct="1">
        <a:spcBef>
          <a:spcPct val="0"/>
        </a:spcBef>
        <a:buNone/>
        <a:defRPr sz="2600" b="1" kern="1200">
          <a:solidFill>
            <a:srgbClr val="486A7E"/>
          </a:solidFill>
          <a:latin typeface="+mj-lt"/>
          <a:ea typeface="+mj-ea"/>
          <a:cs typeface="+mj-cs"/>
        </a:defRPr>
      </a:lvl1pPr>
    </p:titleStyle>
    <p:bodyStyle>
      <a:lvl1pPr marL="0" indent="0" algn="l" defTabSz="872722" rtl="0" eaLnBrk="1" latinLnBrk="0" hangingPunct="1">
        <a:spcBef>
          <a:spcPts val="0"/>
        </a:spcBef>
        <a:spcAft>
          <a:spcPts val="600"/>
        </a:spcAft>
        <a:buClr>
          <a:schemeClr val="tx1"/>
        </a:buClr>
        <a:buFont typeface="Arial" panose="020B0604020202020204" pitchFamily="34" charset="0"/>
        <a:buNone/>
        <a:defRPr sz="1800" b="1" kern="1200">
          <a:solidFill>
            <a:schemeClr val="tx1"/>
          </a:solidFill>
          <a:latin typeface="+mj-lt"/>
          <a:ea typeface="+mn-ea"/>
          <a:cs typeface="+mn-cs"/>
        </a:defRPr>
      </a:lvl1pPr>
      <a:lvl2pPr marL="0" indent="0" algn="l" defTabSz="872722" rtl="0" eaLnBrk="1" latinLnBrk="0" hangingPunct="1">
        <a:spcBef>
          <a:spcPts val="0"/>
        </a:spcBef>
        <a:spcAft>
          <a:spcPts val="600"/>
        </a:spcAft>
        <a:buClr>
          <a:schemeClr val="tx1"/>
        </a:buClr>
        <a:buFont typeface="Arial" panose="020B0604020202020204" pitchFamily="34" charset="0"/>
        <a:buNone/>
        <a:defRPr sz="1800" kern="1200">
          <a:solidFill>
            <a:schemeClr val="tx1"/>
          </a:solidFill>
          <a:latin typeface="+mn-lt"/>
          <a:ea typeface="+mn-ea"/>
          <a:cs typeface="+mn-cs"/>
        </a:defRPr>
      </a:lvl2pPr>
      <a:lvl3pPr marL="222250" indent="-222250" algn="l" defTabSz="872722" rtl="0" eaLnBrk="1" latinLnBrk="0" hangingPunct="1">
        <a:spcBef>
          <a:spcPts val="0"/>
        </a:spcBef>
        <a:spcAft>
          <a:spcPts val="600"/>
        </a:spcAft>
        <a:buClr>
          <a:srgbClr val="95AABA"/>
        </a:buClr>
        <a:buFont typeface="Calibri" panose="020F0502020204030204" pitchFamily="34" charset="0"/>
        <a:buChar char="•"/>
        <a:defRPr sz="1800" kern="1200">
          <a:solidFill>
            <a:schemeClr val="tx1"/>
          </a:solidFill>
          <a:latin typeface="+mn-lt"/>
          <a:ea typeface="+mn-ea"/>
          <a:cs typeface="+mn-cs"/>
        </a:defRPr>
      </a:lvl3pPr>
      <a:lvl4pPr marL="457200" indent="-228600"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4pPr>
      <a:lvl5pPr marL="714375" indent="-234950"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5pPr>
      <a:lvl6pPr marL="936625" indent="-214313" algn="l" defTabSz="872722" rtl="0" eaLnBrk="1" latinLnBrk="0" hangingPunct="1">
        <a:spcBef>
          <a:spcPts val="0"/>
        </a:spcBef>
        <a:spcAft>
          <a:spcPts val="600"/>
        </a:spcAft>
        <a:buClr>
          <a:schemeClr val="tx2"/>
        </a:buClr>
        <a:buFont typeface="Calibri" panose="020F0502020204030204" pitchFamily="34" charset="0"/>
        <a:buChar char="−"/>
        <a:defRPr sz="1800" kern="1200">
          <a:solidFill>
            <a:schemeClr val="tx1"/>
          </a:solidFill>
          <a:latin typeface="+mn-lt"/>
          <a:ea typeface="+mn-ea"/>
          <a:cs typeface="+mn-cs"/>
        </a:defRPr>
      </a:lvl6pPr>
      <a:lvl7pPr marL="0" indent="0" algn="l" defTabSz="872722" rtl="0" eaLnBrk="1" latinLnBrk="0" hangingPunct="1">
        <a:spcBef>
          <a:spcPts val="0"/>
        </a:spcBef>
        <a:spcAft>
          <a:spcPts val="600"/>
        </a:spcAft>
        <a:buClr>
          <a:schemeClr val="tx1"/>
        </a:buClr>
        <a:buFontTx/>
        <a:buNone/>
        <a:defRPr sz="1800" kern="1200">
          <a:solidFill>
            <a:schemeClr val="tx1"/>
          </a:solidFill>
          <a:latin typeface="+mn-lt"/>
          <a:ea typeface="+mn-ea"/>
          <a:cs typeface="+mn-cs"/>
        </a:defRPr>
      </a:lvl7pPr>
      <a:lvl8pPr marL="209550" indent="-209550" algn="l" defTabSz="872722" rtl="0" eaLnBrk="1" latinLnBrk="0" hangingPunct="1">
        <a:spcBef>
          <a:spcPts val="0"/>
        </a:spcBef>
        <a:spcAft>
          <a:spcPts val="600"/>
        </a:spcAft>
        <a:buClr>
          <a:schemeClr val="tx1"/>
        </a:buClr>
        <a:buFont typeface="+mj-lt"/>
        <a:buAutoNum type="arabicPeriod"/>
        <a:defRPr sz="1800" kern="1200" baseline="0">
          <a:solidFill>
            <a:schemeClr val="tx1"/>
          </a:solidFill>
          <a:latin typeface="+mn-lt"/>
          <a:ea typeface="+mn-ea"/>
          <a:cs typeface="+mn-cs"/>
        </a:defRPr>
      </a:lvl8pPr>
      <a:lvl9pPr marL="473075" indent="-236538" algn="l" defTabSz="872722" rtl="0" eaLnBrk="1" latinLnBrk="0" hangingPunct="1">
        <a:spcBef>
          <a:spcPts val="0"/>
        </a:spcBef>
        <a:spcAft>
          <a:spcPts val="600"/>
        </a:spcAft>
        <a:buClr>
          <a:schemeClr val="tx1"/>
        </a:buClr>
        <a:buFont typeface="+mj-lt"/>
        <a:buAutoNum type="alphaLcPeriod"/>
        <a:defRPr sz="1800" kern="1200" baseline="0">
          <a:solidFill>
            <a:schemeClr val="tx1"/>
          </a:solidFill>
          <a:latin typeface="+mn-lt"/>
          <a:ea typeface="+mn-ea"/>
          <a:cs typeface="+mn-cs"/>
        </a:defRPr>
      </a:lvl9pPr>
    </p:bodyStyle>
    <p:otherStyle>
      <a:defPPr>
        <a:defRPr lang="en-US"/>
      </a:defPPr>
      <a:lvl1pPr marL="0" algn="l" defTabSz="872722" rtl="0" eaLnBrk="1" latinLnBrk="0" hangingPunct="1">
        <a:defRPr sz="1800" kern="1200">
          <a:solidFill>
            <a:schemeClr val="tx1"/>
          </a:solidFill>
          <a:latin typeface="+mn-lt"/>
          <a:ea typeface="+mn-ea"/>
          <a:cs typeface="+mn-cs"/>
        </a:defRPr>
      </a:lvl1pPr>
      <a:lvl2pPr marL="436361" algn="l" defTabSz="872722" rtl="0" eaLnBrk="1" latinLnBrk="0" hangingPunct="1">
        <a:defRPr sz="1800" kern="1200">
          <a:solidFill>
            <a:schemeClr val="tx1"/>
          </a:solidFill>
          <a:latin typeface="+mn-lt"/>
          <a:ea typeface="+mn-ea"/>
          <a:cs typeface="+mn-cs"/>
        </a:defRPr>
      </a:lvl2pPr>
      <a:lvl3pPr marL="872722" algn="l" defTabSz="872722" rtl="0" eaLnBrk="1" latinLnBrk="0" hangingPunct="1">
        <a:defRPr sz="1800" kern="1200">
          <a:solidFill>
            <a:schemeClr val="tx1"/>
          </a:solidFill>
          <a:latin typeface="+mn-lt"/>
          <a:ea typeface="+mn-ea"/>
          <a:cs typeface="+mn-cs"/>
        </a:defRPr>
      </a:lvl3pPr>
      <a:lvl4pPr marL="1309083" algn="l" defTabSz="872722" rtl="0" eaLnBrk="1" latinLnBrk="0" hangingPunct="1">
        <a:defRPr sz="1800" kern="1200">
          <a:solidFill>
            <a:schemeClr val="tx1"/>
          </a:solidFill>
          <a:latin typeface="+mn-lt"/>
          <a:ea typeface="+mn-ea"/>
          <a:cs typeface="+mn-cs"/>
        </a:defRPr>
      </a:lvl4pPr>
      <a:lvl5pPr marL="1745445" algn="l" defTabSz="872722" rtl="0" eaLnBrk="1" latinLnBrk="0" hangingPunct="1">
        <a:defRPr sz="1800" kern="1200">
          <a:solidFill>
            <a:schemeClr val="tx1"/>
          </a:solidFill>
          <a:latin typeface="+mn-lt"/>
          <a:ea typeface="+mn-ea"/>
          <a:cs typeface="+mn-cs"/>
        </a:defRPr>
      </a:lvl5pPr>
      <a:lvl6pPr marL="2181806" algn="l" defTabSz="872722" rtl="0" eaLnBrk="1" latinLnBrk="0" hangingPunct="1">
        <a:defRPr sz="1800" kern="1200">
          <a:solidFill>
            <a:schemeClr val="tx1"/>
          </a:solidFill>
          <a:latin typeface="+mn-lt"/>
          <a:ea typeface="+mn-ea"/>
          <a:cs typeface="+mn-cs"/>
        </a:defRPr>
      </a:lvl6pPr>
      <a:lvl7pPr marL="2618167" algn="l" defTabSz="872722" rtl="0" eaLnBrk="1" latinLnBrk="0" hangingPunct="1">
        <a:defRPr sz="1800" kern="1200">
          <a:solidFill>
            <a:schemeClr val="tx1"/>
          </a:solidFill>
          <a:latin typeface="+mn-lt"/>
          <a:ea typeface="+mn-ea"/>
          <a:cs typeface="+mn-cs"/>
        </a:defRPr>
      </a:lvl7pPr>
      <a:lvl8pPr marL="3054529" algn="l" defTabSz="872722" rtl="0" eaLnBrk="1" latinLnBrk="0" hangingPunct="1">
        <a:defRPr sz="1800" kern="1200">
          <a:solidFill>
            <a:schemeClr val="tx1"/>
          </a:solidFill>
          <a:latin typeface="+mn-lt"/>
          <a:ea typeface="+mn-ea"/>
          <a:cs typeface="+mn-cs"/>
        </a:defRPr>
      </a:lvl8pPr>
      <a:lvl9pPr marL="3490890" algn="l" defTabSz="87272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90">
          <p15:clr>
            <a:srgbClr val="F26B43"/>
          </p15:clr>
        </p15:guide>
        <p15:guide id="2" pos="512">
          <p15:clr>
            <a:srgbClr val="F26B43"/>
          </p15:clr>
        </p15:guide>
        <p15:guide id="4" pos="3219">
          <p15:clr>
            <a:srgbClr val="F26B43"/>
          </p15:clr>
        </p15:guide>
        <p15:guide id="5" pos="3021">
          <p15:clr>
            <a:srgbClr val="F26B43"/>
          </p15:clr>
        </p15:guide>
        <p15:guide id="12" pos="5705">
          <p15:clr>
            <a:srgbClr val="F26B43"/>
          </p15:clr>
        </p15:guide>
        <p15:guide id="14" orient="horz" pos="4020">
          <p15:clr>
            <a:srgbClr val="F26B43"/>
          </p15:clr>
        </p15:guide>
        <p15:guide id="15" orient="horz" pos="5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ags" Target="../tags/tag1.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9.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hyperlink" Target="https://sdgs.un.org/#goal_section" TargetMode="External"/><Relationship Id="rId2" Type="http://schemas.openxmlformats.org/officeDocument/2006/relationships/notesSlide" Target="../notesSlides/notesSlide6.xml"/><Relationship Id="rId1" Type="http://schemas.openxmlformats.org/officeDocument/2006/relationships/slideLayout" Target="../slideLayouts/slideLayout31.xml"/><Relationship Id="rId4" Type="http://schemas.openxmlformats.org/officeDocument/2006/relationships/hyperlink" Target="https://www.un.org/sustainabledevelopment/health/"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0.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ubmed.ncbi.nlm.nih.gov/32833061/" TargetMode="External"/><Relationship Id="rId2" Type="http://schemas.openxmlformats.org/officeDocument/2006/relationships/hyperlink" Target="https://pubmed.ncbi.nlm.nih.gov/35695946/" TargetMode="External"/><Relationship Id="rId1" Type="http://schemas.openxmlformats.org/officeDocument/2006/relationships/slideLayout" Target="../slideLayouts/slideLayout2.xml"/><Relationship Id="rId5" Type="http://schemas.openxmlformats.org/officeDocument/2006/relationships/hyperlink" Target="https://pubmed.ncbi.nlm.nih.gov/31950371/" TargetMode="External"/><Relationship Id="rId4" Type="http://schemas.openxmlformats.org/officeDocument/2006/relationships/hyperlink" Target="https://pubmed.ncbi.nlm.nih.gov/341759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sz="4500" b="1" dirty="0" smtClean="0">
                <a:solidFill>
                  <a:srgbClr val="C00000"/>
                </a:solidFill>
              </a:rPr>
              <a:t>ESCAP Academic </a:t>
            </a:r>
            <a:r>
              <a:rPr lang="de-DE" sz="4500" b="1" dirty="0">
                <a:solidFill>
                  <a:srgbClr val="C00000"/>
                </a:solidFill>
              </a:rPr>
              <a:t>D</a:t>
            </a:r>
            <a:r>
              <a:rPr lang="de-DE" sz="4500" b="1" dirty="0" smtClean="0">
                <a:solidFill>
                  <a:srgbClr val="C00000"/>
                </a:solidFill>
              </a:rPr>
              <a:t>ivision </a:t>
            </a:r>
            <a:br>
              <a:rPr lang="de-DE" sz="4500" b="1" dirty="0" smtClean="0">
                <a:solidFill>
                  <a:srgbClr val="C00000"/>
                </a:solidFill>
              </a:rPr>
            </a:br>
            <a:r>
              <a:rPr lang="de-DE" sz="4500" b="1" dirty="0" err="1" smtClean="0">
                <a:solidFill>
                  <a:srgbClr val="C00000"/>
                </a:solidFill>
              </a:rPr>
              <a:t>and</a:t>
            </a:r>
            <a:r>
              <a:rPr lang="de-DE" sz="4500" b="1" dirty="0" smtClean="0">
                <a:solidFill>
                  <a:srgbClr val="C00000"/>
                </a:solidFill>
              </a:rPr>
              <a:t> </a:t>
            </a:r>
            <a:br>
              <a:rPr lang="de-DE" sz="4500" b="1" dirty="0" smtClean="0">
                <a:solidFill>
                  <a:srgbClr val="C00000"/>
                </a:solidFill>
              </a:rPr>
            </a:br>
            <a:r>
              <a:rPr lang="de-DE" sz="4500" b="1" i="1" dirty="0" smtClean="0">
                <a:solidFill>
                  <a:srgbClr val="C00000"/>
                </a:solidFill>
              </a:rPr>
              <a:t>European </a:t>
            </a:r>
            <a:r>
              <a:rPr lang="de-DE" sz="4500" b="1" i="1" dirty="0" smtClean="0">
                <a:solidFill>
                  <a:srgbClr val="C00000"/>
                </a:solidFill>
              </a:rPr>
              <a:t>Child </a:t>
            </a:r>
            <a:r>
              <a:rPr lang="de-DE" sz="4500" b="1" i="1" dirty="0" err="1" smtClean="0">
                <a:solidFill>
                  <a:srgbClr val="C00000"/>
                </a:solidFill>
              </a:rPr>
              <a:t>and</a:t>
            </a:r>
            <a:r>
              <a:rPr lang="de-DE" sz="4500" b="1" i="1" dirty="0" smtClean="0">
                <a:solidFill>
                  <a:srgbClr val="C00000"/>
                </a:solidFill>
              </a:rPr>
              <a:t> </a:t>
            </a:r>
            <a:r>
              <a:rPr lang="de-DE" sz="4500" b="1" i="1" dirty="0" err="1" smtClean="0">
                <a:solidFill>
                  <a:srgbClr val="C00000"/>
                </a:solidFill>
              </a:rPr>
              <a:t>Adolescent</a:t>
            </a:r>
            <a:r>
              <a:rPr lang="de-DE" sz="4500" b="1" i="1" dirty="0" smtClean="0">
                <a:solidFill>
                  <a:srgbClr val="C00000"/>
                </a:solidFill>
              </a:rPr>
              <a:t> </a:t>
            </a:r>
            <a:r>
              <a:rPr lang="de-DE" sz="4500" b="1" i="1" dirty="0" err="1" smtClean="0">
                <a:solidFill>
                  <a:srgbClr val="C00000"/>
                </a:solidFill>
              </a:rPr>
              <a:t>Psychiatry</a:t>
            </a:r>
            <a:endParaRPr lang="de-DE" sz="4500" b="1" i="1" dirty="0">
              <a:solidFill>
                <a:srgbClr val="C00000"/>
              </a:solidFill>
            </a:endParaRPr>
          </a:p>
        </p:txBody>
      </p:sp>
      <p:sp>
        <p:nvSpPr>
          <p:cNvPr id="3" name="Untertitel 2"/>
          <p:cNvSpPr>
            <a:spLocks noGrp="1"/>
          </p:cNvSpPr>
          <p:nvPr>
            <p:ph type="subTitle" idx="1"/>
          </p:nvPr>
        </p:nvSpPr>
        <p:spPr/>
        <p:txBody>
          <a:bodyPr>
            <a:normAutofit fontScale="77500" lnSpcReduction="20000"/>
          </a:bodyPr>
          <a:lstStyle/>
          <a:p>
            <a:endParaRPr lang="de-DE" dirty="0" smtClean="0"/>
          </a:p>
          <a:p>
            <a:endParaRPr lang="de-DE" dirty="0"/>
          </a:p>
          <a:p>
            <a:r>
              <a:rPr lang="de-DE" b="1" dirty="0" smtClean="0"/>
              <a:t>Johannes Hebebrand</a:t>
            </a:r>
          </a:p>
          <a:p>
            <a:r>
              <a:rPr lang="de-DE" b="1" dirty="0" smtClean="0"/>
              <a:t>Department </a:t>
            </a:r>
            <a:r>
              <a:rPr lang="de-DE" b="1" dirty="0" err="1" smtClean="0"/>
              <a:t>of</a:t>
            </a:r>
            <a:r>
              <a:rPr lang="de-DE" b="1" dirty="0" smtClean="0"/>
              <a:t> Child </a:t>
            </a:r>
            <a:r>
              <a:rPr lang="de-DE" b="1" dirty="0" err="1" smtClean="0"/>
              <a:t>and</a:t>
            </a:r>
            <a:r>
              <a:rPr lang="de-DE" b="1" dirty="0" smtClean="0"/>
              <a:t> </a:t>
            </a:r>
            <a:r>
              <a:rPr lang="de-DE" b="1" dirty="0" err="1" smtClean="0"/>
              <a:t>Adolescent</a:t>
            </a:r>
            <a:r>
              <a:rPr lang="de-DE" b="1" dirty="0" smtClean="0"/>
              <a:t> </a:t>
            </a:r>
            <a:r>
              <a:rPr lang="de-DE" b="1" dirty="0" err="1" smtClean="0"/>
              <a:t>Psychiatry</a:t>
            </a:r>
            <a:r>
              <a:rPr lang="de-DE" b="1" dirty="0" smtClean="0"/>
              <a:t>, </a:t>
            </a:r>
            <a:r>
              <a:rPr lang="de-DE" b="1" dirty="0" err="1" smtClean="0"/>
              <a:t>Psychosomatics</a:t>
            </a:r>
            <a:r>
              <a:rPr lang="de-DE" b="1" dirty="0" smtClean="0"/>
              <a:t> </a:t>
            </a:r>
            <a:r>
              <a:rPr lang="de-DE" b="1" dirty="0" err="1" smtClean="0"/>
              <a:t>and</a:t>
            </a:r>
            <a:r>
              <a:rPr lang="de-DE" b="1" dirty="0" smtClean="0"/>
              <a:t> </a:t>
            </a:r>
            <a:r>
              <a:rPr lang="de-DE" b="1" dirty="0" err="1" smtClean="0"/>
              <a:t>Psychotherapy</a:t>
            </a:r>
            <a:endParaRPr lang="de-DE" b="1" dirty="0" smtClean="0"/>
          </a:p>
          <a:p>
            <a:r>
              <a:rPr lang="de-DE" b="1" dirty="0" smtClean="0"/>
              <a:t>University </a:t>
            </a:r>
            <a:r>
              <a:rPr lang="de-DE" b="1" dirty="0" err="1" smtClean="0"/>
              <a:t>of</a:t>
            </a:r>
            <a:r>
              <a:rPr lang="de-DE" b="1" dirty="0" smtClean="0"/>
              <a:t> Duisburg-Essen</a:t>
            </a:r>
            <a:endParaRPr lang="de-DE" b="1" dirty="0"/>
          </a:p>
        </p:txBody>
      </p:sp>
    </p:spTree>
    <p:extLst>
      <p:ext uri="{BB962C8B-B14F-4D97-AF65-F5344CB8AC3E}">
        <p14:creationId xmlns:p14="http://schemas.microsoft.com/office/powerpoint/2010/main" val="375603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500" b="1" dirty="0" smtClean="0">
                <a:solidFill>
                  <a:srgbClr val="C00000"/>
                </a:solidFill>
                <a:latin typeface="+mn-lt"/>
              </a:rPr>
              <a:t>Editorial Statement 2022</a:t>
            </a:r>
            <a:endParaRPr lang="de-DE" sz="3500" b="1" dirty="0">
              <a:solidFill>
                <a:srgbClr val="C00000"/>
              </a:solidFill>
              <a:latin typeface="+mn-lt"/>
            </a:endParaRPr>
          </a:p>
        </p:txBody>
      </p:sp>
      <p:sp>
        <p:nvSpPr>
          <p:cNvPr id="3" name="Inhaltsplatzhalter 2"/>
          <p:cNvSpPr>
            <a:spLocks noGrp="1"/>
          </p:cNvSpPr>
          <p:nvPr>
            <p:ph idx="1"/>
          </p:nvPr>
        </p:nvSpPr>
        <p:spPr>
          <a:xfrm>
            <a:off x="838200" y="1825625"/>
            <a:ext cx="10515600" cy="4852266"/>
          </a:xfrm>
        </p:spPr>
        <p:txBody>
          <a:bodyPr>
            <a:normAutofit fontScale="70000" lnSpcReduction="20000"/>
          </a:bodyPr>
          <a:lstStyle/>
          <a:p>
            <a:pPr marL="0" indent="0">
              <a:buNone/>
            </a:pPr>
            <a:r>
              <a:rPr lang="en-US" dirty="0"/>
              <a:t>Dear colleagues,</a:t>
            </a:r>
          </a:p>
          <a:p>
            <a:pPr marL="0" indent="0">
              <a:buNone/>
            </a:pPr>
            <a:r>
              <a:rPr lang="en-US" dirty="0"/>
              <a:t/>
            </a:r>
            <a:br>
              <a:rPr lang="en-US" dirty="0"/>
            </a:br>
            <a:r>
              <a:rPr lang="en-US" i="1" dirty="0"/>
              <a:t>European Child and Adolescent Psychiatry</a:t>
            </a:r>
            <a:r>
              <a:rPr lang="en-US" dirty="0"/>
              <a:t> (ECAP) condemns the brutal invasion of Ukraine</a:t>
            </a:r>
            <a:r>
              <a:rPr lang="en-US" i="1" dirty="0"/>
              <a:t>.</a:t>
            </a:r>
            <a:r>
              <a:rPr lang="en-US" dirty="0"/>
              <a:t> We as Editors devote intense efforts to children's health worldwide. Our passion to improve children’s wellbeing drives our daily clinical work, research activities, and editorial commitments. We had hoped that the health catastrophe of the SARS-CoV-2 pandemic would have been able to demonstrate that our planet and our humanity are a unity, and if one suffers, all of us do. However, even before this pandemic reaches an end, the power aspirations of a restricted group of individuals are now perpetrating destruction, pain, and death. As health professionals devoted to children, we cannot remain untouched by such atrocities.</a:t>
            </a:r>
          </a:p>
          <a:p>
            <a:pPr marL="0" indent="0">
              <a:buNone/>
            </a:pPr>
            <a:r>
              <a:rPr lang="en-US" dirty="0"/>
              <a:t>Therefore, we urge all Russian and Belarusian authorities to immediately stop the injustice and aggression that directly and severely harm children and adolescents in Ukraine. In addition, such a stop would minimize the negative effects on the mental health of many children, adolescents and their families throughout all of Europe.</a:t>
            </a:r>
          </a:p>
          <a:p>
            <a:pPr marL="0" indent="0">
              <a:buNone/>
            </a:pPr>
            <a:endParaRPr lang="en-US" dirty="0" smtClean="0"/>
          </a:p>
          <a:p>
            <a:pPr marL="0" indent="0">
              <a:buNone/>
            </a:pPr>
            <a:r>
              <a:rPr lang="en-US" dirty="0" smtClean="0"/>
              <a:t>The </a:t>
            </a:r>
            <a:r>
              <a:rPr lang="en-US" dirty="0"/>
              <a:t>ECAP Editors Franziska Degenhardt, Doron Gothelf, Johannes Hebebrand (Editor-in-Chief), Pieter Hoekstra (Associate Editor), Michael Kaess (Associate Editor), Julian Koenig, Maria Melchior, Nadia Micali, Carmen Moreno, Veit Roessner</a:t>
            </a:r>
          </a:p>
          <a:p>
            <a:endParaRPr lang="de-DE" dirty="0"/>
          </a:p>
        </p:txBody>
      </p:sp>
    </p:spTree>
    <p:extLst>
      <p:ext uri="{BB962C8B-B14F-4D97-AF65-F5344CB8AC3E}">
        <p14:creationId xmlns:p14="http://schemas.microsoft.com/office/powerpoint/2010/main" val="64441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1"/>
            <p:extLst>
              <p:ext uri="{D42A27DB-BD31-4B8C-83A1-F6EECF244321}">
                <p14:modId xmlns:p14="http://schemas.microsoft.com/office/powerpoint/2010/main" val="2728528646"/>
              </p:ext>
            </p:extLst>
          </p:nvPr>
        </p:nvGraphicFramePr>
        <p:xfrm>
          <a:off x="1968502" y="1490663"/>
          <a:ext cx="7613648" cy="3662680"/>
        </p:xfrm>
        <a:graphic>
          <a:graphicData uri="http://schemas.openxmlformats.org/drawingml/2006/table">
            <a:tbl>
              <a:tblPr firstRow="1" bandRow="1">
                <a:tableStyleId>{5C22544A-7EE6-4342-B048-85BDC9FD1C3A}</a:tableStyleId>
              </a:tblPr>
              <a:tblGrid>
                <a:gridCol w="904660">
                  <a:extLst>
                    <a:ext uri="{9D8B030D-6E8A-4147-A177-3AD203B41FA5}">
                      <a16:colId xmlns:a16="http://schemas.microsoft.com/office/drawing/2014/main" val="20000"/>
                    </a:ext>
                  </a:extLst>
                </a:gridCol>
                <a:gridCol w="444905">
                  <a:extLst>
                    <a:ext uri="{9D8B030D-6E8A-4147-A177-3AD203B41FA5}">
                      <a16:colId xmlns:a16="http://schemas.microsoft.com/office/drawing/2014/main" val="20001"/>
                    </a:ext>
                  </a:extLst>
                </a:gridCol>
                <a:gridCol w="435425">
                  <a:extLst>
                    <a:ext uri="{9D8B030D-6E8A-4147-A177-3AD203B41FA5}">
                      <a16:colId xmlns:a16="http://schemas.microsoft.com/office/drawing/2014/main" val="20002"/>
                    </a:ext>
                  </a:extLst>
                </a:gridCol>
                <a:gridCol w="4037018">
                  <a:extLst>
                    <a:ext uri="{9D8B030D-6E8A-4147-A177-3AD203B41FA5}">
                      <a16:colId xmlns:a16="http://schemas.microsoft.com/office/drawing/2014/main" val="20003"/>
                    </a:ext>
                  </a:extLst>
                </a:gridCol>
                <a:gridCol w="1791640">
                  <a:extLst>
                    <a:ext uri="{9D8B030D-6E8A-4147-A177-3AD203B41FA5}">
                      <a16:colId xmlns:a16="http://schemas.microsoft.com/office/drawing/2014/main" val="20004"/>
                    </a:ext>
                  </a:extLst>
                </a:gridCol>
              </a:tblGrid>
              <a:tr h="370840">
                <a:tc>
                  <a:txBody>
                    <a:bodyPr/>
                    <a:lstStyle/>
                    <a:p>
                      <a:pPr algn="l" fontAlgn="t"/>
                      <a:r>
                        <a:rPr lang="de-DE" sz="1200" u="none" strike="noStrike" dirty="0">
                          <a:effectLst/>
                        </a:rPr>
                        <a:t>Type</a:t>
                      </a:r>
                      <a:endParaRPr lang="de-DE" sz="1200" b="1" i="0" u="none" strike="noStrike" dirty="0">
                        <a:solidFill>
                          <a:srgbClr val="000000"/>
                        </a:solidFill>
                        <a:effectLst/>
                        <a:latin typeface="Calibri"/>
                      </a:endParaRPr>
                    </a:p>
                  </a:txBody>
                  <a:tcPr marL="45720" marR="45720"/>
                </a:tc>
                <a:tc>
                  <a:txBody>
                    <a:bodyPr/>
                    <a:lstStyle/>
                    <a:p>
                      <a:pPr algn="l" fontAlgn="t"/>
                      <a:r>
                        <a:rPr lang="de-DE" sz="1200" u="none" strike="noStrike" dirty="0" err="1">
                          <a:effectLst/>
                        </a:rPr>
                        <a:t>Issue</a:t>
                      </a:r>
                      <a:endParaRPr lang="de-DE" sz="1200" b="1" i="0" u="none" strike="noStrike" dirty="0">
                        <a:solidFill>
                          <a:srgbClr val="000000"/>
                        </a:solidFill>
                        <a:effectLst/>
                        <a:latin typeface="Calibri"/>
                      </a:endParaRPr>
                    </a:p>
                  </a:txBody>
                  <a:tcPr marL="45720" marR="45720"/>
                </a:tc>
                <a:tc>
                  <a:txBody>
                    <a:bodyPr/>
                    <a:lstStyle/>
                    <a:p>
                      <a:pPr algn="l" fontAlgn="t"/>
                      <a:r>
                        <a:rPr lang="de-DE" sz="1200" u="none" strike="noStrike" dirty="0">
                          <a:effectLst/>
                        </a:rPr>
                        <a:t>Year</a:t>
                      </a:r>
                      <a:endParaRPr lang="de-DE" sz="1200" b="1" i="0" u="none" strike="noStrike" dirty="0">
                        <a:solidFill>
                          <a:srgbClr val="000000"/>
                        </a:solidFill>
                        <a:effectLst/>
                        <a:latin typeface="Calibri"/>
                      </a:endParaRPr>
                    </a:p>
                  </a:txBody>
                  <a:tcPr marL="45720" marR="45720"/>
                </a:tc>
                <a:tc>
                  <a:txBody>
                    <a:bodyPr/>
                    <a:lstStyle/>
                    <a:p>
                      <a:pPr algn="l" fontAlgn="t"/>
                      <a:r>
                        <a:rPr lang="de-DE" sz="1200" u="none" strike="noStrike">
                          <a:effectLst/>
                        </a:rPr>
                        <a:t>Title</a:t>
                      </a:r>
                      <a:endParaRPr lang="de-DE" sz="1200" b="1" i="0" u="none" strike="noStrike">
                        <a:solidFill>
                          <a:srgbClr val="000000"/>
                        </a:solidFill>
                        <a:effectLst/>
                        <a:latin typeface="Calibri"/>
                      </a:endParaRPr>
                    </a:p>
                  </a:txBody>
                  <a:tcPr marL="45720" marR="45720"/>
                </a:tc>
                <a:tc>
                  <a:txBody>
                    <a:bodyPr/>
                    <a:lstStyle/>
                    <a:p>
                      <a:pPr algn="l" fontAlgn="t"/>
                      <a:r>
                        <a:rPr lang="de-DE" sz="1200" u="none" strike="noStrike" dirty="0" smtClean="0">
                          <a:effectLst/>
                        </a:rPr>
                        <a:t>Managing </a:t>
                      </a:r>
                      <a:r>
                        <a:rPr lang="de-DE" sz="1200" u="none" strike="noStrike" dirty="0">
                          <a:effectLst/>
                        </a:rPr>
                        <a:t>Editor</a:t>
                      </a:r>
                      <a:endParaRPr lang="de-DE" sz="1200" b="1" i="0" u="none" strike="noStrike" dirty="0">
                        <a:solidFill>
                          <a:srgbClr val="000000"/>
                        </a:solidFill>
                        <a:effectLst/>
                        <a:latin typeface="Calibri"/>
                      </a:endParaRPr>
                    </a:p>
                  </a:txBody>
                  <a:tcPr marL="45720" marR="45720"/>
                </a:tc>
                <a:extLst>
                  <a:ext uri="{0D108BD9-81ED-4DB2-BD59-A6C34878D82A}">
                    <a16:rowId xmlns:a16="http://schemas.microsoft.com/office/drawing/2014/main" val="10000"/>
                  </a:ext>
                </a:extLst>
              </a:tr>
              <a:tr h="370840">
                <a:tc>
                  <a:txBody>
                    <a:bodyPr/>
                    <a:lstStyle/>
                    <a:p>
                      <a:pPr marL="0" marR="0" indent="0" algn="l" defTabSz="872722" rtl="0" eaLnBrk="1" fontAlgn="t" latinLnBrk="0" hangingPunct="1">
                        <a:lnSpc>
                          <a:spcPct val="100000"/>
                        </a:lnSpc>
                        <a:spcBef>
                          <a:spcPts val="0"/>
                        </a:spcBef>
                        <a:spcAft>
                          <a:spcPts val="0"/>
                        </a:spcAft>
                        <a:buClrTx/>
                        <a:buSzTx/>
                        <a:buFontTx/>
                        <a:buNone/>
                        <a:tabLst/>
                        <a:defRPr/>
                      </a:pPr>
                      <a:r>
                        <a:rPr lang="de-DE" sz="1200" u="none" strike="noStrike" kern="1200" dirty="0" err="1" smtClean="0">
                          <a:solidFill>
                            <a:schemeClr val="dk1"/>
                          </a:solidFill>
                          <a:effectLst/>
                          <a:latin typeface="+mn-lt"/>
                          <a:ea typeface="+mn-ea"/>
                          <a:cs typeface="+mn-cs"/>
                        </a:rPr>
                        <a:t>Article</a:t>
                      </a:r>
                      <a:r>
                        <a:rPr lang="de-DE" sz="1200" u="none" strike="noStrike" kern="1200" dirty="0" smtClean="0">
                          <a:solidFill>
                            <a:schemeClr val="dk1"/>
                          </a:solidFill>
                          <a:effectLst/>
                          <a:latin typeface="+mn-lt"/>
                          <a:ea typeface="+mn-ea"/>
                          <a:cs typeface="+mn-cs"/>
                        </a:rPr>
                        <a:t> </a:t>
                      </a:r>
                      <a:r>
                        <a:rPr lang="de-DE" sz="1200" u="none" strike="noStrike" kern="1200" dirty="0" err="1" smtClean="0">
                          <a:solidFill>
                            <a:schemeClr val="dk1"/>
                          </a:solidFill>
                          <a:effectLst/>
                          <a:latin typeface="+mn-lt"/>
                          <a:ea typeface="+mn-ea"/>
                          <a:cs typeface="+mn-cs"/>
                        </a:rPr>
                        <a:t>collection</a:t>
                      </a:r>
                      <a:endParaRPr lang="de-DE" sz="1200" u="none" strike="noStrike" kern="1200" dirty="0" smtClean="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a:t>
                      </a:r>
                      <a:endParaRPr lang="de-DE" sz="1200"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2022</a:t>
                      </a:r>
                      <a:endParaRPr lang="de-DE" sz="1200" u="none" strike="noStrike" kern="1200" dirty="0">
                        <a:solidFill>
                          <a:schemeClr val="dk1"/>
                        </a:solidFill>
                        <a:effectLst/>
                        <a:latin typeface="+mn-lt"/>
                        <a:ea typeface="+mn-ea"/>
                        <a:cs typeface="+mn-cs"/>
                      </a:endParaRPr>
                    </a:p>
                  </a:txBody>
                  <a:tcPr marL="45720" marR="45720"/>
                </a:tc>
                <a:tc>
                  <a:txBody>
                    <a:bodyPr/>
                    <a:lstStyle/>
                    <a:p>
                      <a:pPr marL="0" marR="0" lvl="0" indent="0" algn="l" defTabSz="872722" rtl="0" eaLnBrk="1" fontAlgn="t" latinLnBrk="0" hangingPunct="1">
                        <a:lnSpc>
                          <a:spcPct val="100000"/>
                        </a:lnSpc>
                        <a:spcBef>
                          <a:spcPts val="0"/>
                        </a:spcBef>
                        <a:spcAft>
                          <a:spcPts val="0"/>
                        </a:spcAft>
                        <a:buClrTx/>
                        <a:buSzTx/>
                        <a:buFontTx/>
                        <a:buNone/>
                        <a:tabLst/>
                        <a:defRPr/>
                      </a:pPr>
                      <a:r>
                        <a:rPr lang="en-US" sz="1200" b="1" u="none" strike="noStrike" kern="1200" dirty="0" smtClean="0">
                          <a:solidFill>
                            <a:schemeClr val="tx1"/>
                          </a:solidFill>
                          <a:effectLst/>
                          <a:latin typeface="+mn-lt"/>
                          <a:ea typeface="+mn-ea"/>
                          <a:cs typeface="+mn-cs"/>
                        </a:rPr>
                        <a:t>Child and Adolescent Psychiatry in the post-COVID era –lessons learned and consequences for the future</a:t>
                      </a:r>
                    </a:p>
                  </a:txBody>
                  <a:tcPr marL="45720" marR="45720"/>
                </a:tc>
                <a:tc>
                  <a:txBody>
                    <a:bodyPr/>
                    <a:lstStyle/>
                    <a:p>
                      <a:pPr algn="l" fontAlgn="t"/>
                      <a:r>
                        <a:rPr lang="de-DE" sz="1200" b="0" i="0" u="none" strike="noStrike" dirty="0" smtClean="0">
                          <a:solidFill>
                            <a:schemeClr val="tx1"/>
                          </a:solidFill>
                          <a:effectLst/>
                          <a:latin typeface="+mn-lt"/>
                        </a:rPr>
                        <a:t>Michael </a:t>
                      </a:r>
                      <a:r>
                        <a:rPr lang="de-DE" sz="1200" b="0" i="0" u="none" strike="noStrike" dirty="0" err="1" smtClean="0">
                          <a:solidFill>
                            <a:schemeClr val="tx1"/>
                          </a:solidFill>
                          <a:effectLst/>
                          <a:latin typeface="+mn-lt"/>
                        </a:rPr>
                        <a:t>Kaess</a:t>
                      </a:r>
                      <a:r>
                        <a:rPr lang="de-DE" sz="1200" b="0" i="0" u="none" strike="noStrike" dirty="0" smtClean="0">
                          <a:solidFill>
                            <a:schemeClr val="tx1"/>
                          </a:solidFill>
                          <a:effectLst/>
                          <a:latin typeface="+mn-lt"/>
                        </a:rPr>
                        <a:t>,</a:t>
                      </a:r>
                    </a:p>
                    <a:p>
                      <a:pPr algn="l" fontAlgn="t"/>
                      <a:r>
                        <a:rPr lang="de-DE" sz="1200" b="0" i="0" u="none" strike="noStrike" dirty="0" smtClean="0">
                          <a:solidFill>
                            <a:schemeClr val="tx1"/>
                          </a:solidFill>
                          <a:effectLst/>
                          <a:latin typeface="+mn-lt"/>
                        </a:rPr>
                        <a:t>Pieter Hoekstra</a:t>
                      </a:r>
                    </a:p>
                  </a:txBody>
                  <a:tcPr marL="45720" marR="45720"/>
                </a:tc>
                <a:extLst>
                  <a:ext uri="{0D108BD9-81ED-4DB2-BD59-A6C34878D82A}">
                    <a16:rowId xmlns:a16="http://schemas.microsoft.com/office/drawing/2014/main" val="816714761"/>
                  </a:ext>
                </a:extLst>
              </a:tr>
              <a:tr h="370840">
                <a:tc>
                  <a:txBody>
                    <a:bodyPr/>
                    <a:lstStyle/>
                    <a:p>
                      <a:pPr marL="0" marR="0" lvl="0" indent="0" algn="l" defTabSz="872722" rtl="0" eaLnBrk="1" fontAlgn="t" latinLnBrk="0" hangingPunct="1">
                        <a:lnSpc>
                          <a:spcPct val="100000"/>
                        </a:lnSpc>
                        <a:spcBef>
                          <a:spcPts val="0"/>
                        </a:spcBef>
                        <a:spcAft>
                          <a:spcPts val="0"/>
                        </a:spcAft>
                        <a:buClrTx/>
                        <a:buSzTx/>
                        <a:buFontTx/>
                        <a:buNone/>
                        <a:tabLst/>
                        <a:defRPr/>
                      </a:pPr>
                      <a:r>
                        <a:rPr lang="de-DE" sz="1200" u="none" strike="noStrike" kern="1200" dirty="0" err="1" smtClean="0">
                          <a:solidFill>
                            <a:schemeClr val="dk1"/>
                          </a:solidFill>
                          <a:effectLst/>
                          <a:latin typeface="+mn-lt"/>
                          <a:ea typeface="+mn-ea"/>
                          <a:cs typeface="+mn-cs"/>
                        </a:rPr>
                        <a:t>Focused</a:t>
                      </a:r>
                      <a:r>
                        <a:rPr lang="de-DE" sz="1200" u="none" strike="noStrike" kern="1200" dirty="0" smtClean="0">
                          <a:solidFill>
                            <a:schemeClr val="dk1"/>
                          </a:solidFill>
                          <a:effectLst/>
                          <a:latin typeface="+mn-lt"/>
                          <a:ea typeface="+mn-ea"/>
                          <a:cs typeface="+mn-cs"/>
                        </a:rPr>
                        <a:t> </a:t>
                      </a:r>
                      <a:r>
                        <a:rPr lang="de-DE" sz="1200" u="none" strike="noStrike" kern="1200" dirty="0" err="1" smtClean="0">
                          <a:solidFill>
                            <a:schemeClr val="dk1"/>
                          </a:solidFill>
                          <a:effectLst/>
                          <a:latin typeface="+mn-lt"/>
                          <a:ea typeface="+mn-ea"/>
                          <a:cs typeface="+mn-cs"/>
                        </a:rPr>
                        <a:t>Issue</a:t>
                      </a:r>
                      <a:endParaRPr lang="de-DE" sz="1200" u="none" strike="noStrike" kern="1200" dirty="0" smtClean="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3</a:t>
                      </a:r>
                      <a:endParaRPr lang="de-DE" sz="1200"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2022</a:t>
                      </a:r>
                      <a:endParaRPr lang="de-DE" sz="1200" u="none" strike="noStrike" kern="1200" dirty="0">
                        <a:solidFill>
                          <a:schemeClr val="dk1"/>
                        </a:solidFill>
                        <a:effectLst/>
                        <a:latin typeface="+mn-lt"/>
                        <a:ea typeface="+mn-ea"/>
                        <a:cs typeface="+mn-cs"/>
                      </a:endParaRPr>
                    </a:p>
                  </a:txBody>
                  <a:tcPr marL="45720" marR="45720"/>
                </a:tc>
                <a:tc>
                  <a:txBody>
                    <a:bodyPr/>
                    <a:lstStyle/>
                    <a:p>
                      <a:pPr marL="0" marR="0" lvl="0" indent="0" algn="l" defTabSz="872722" rtl="0" eaLnBrk="1" fontAlgn="t" latinLnBrk="0" hangingPunct="1">
                        <a:lnSpc>
                          <a:spcPct val="100000"/>
                        </a:lnSpc>
                        <a:spcBef>
                          <a:spcPts val="0"/>
                        </a:spcBef>
                        <a:spcAft>
                          <a:spcPts val="0"/>
                        </a:spcAft>
                        <a:buClrTx/>
                        <a:buSzTx/>
                        <a:buFontTx/>
                        <a:buNone/>
                        <a:tabLst/>
                        <a:defRPr/>
                      </a:pPr>
                      <a:r>
                        <a:rPr lang="en-US" sz="1200" b="1" u="none" strike="noStrike" kern="1200" dirty="0" smtClean="0">
                          <a:solidFill>
                            <a:schemeClr val="tx1"/>
                          </a:solidFill>
                          <a:effectLst/>
                          <a:latin typeface="+mn-lt"/>
                          <a:ea typeface="+mn-ea"/>
                          <a:cs typeface="+mn-cs"/>
                        </a:rPr>
                        <a:t>Update of the European clinical guidelines for Tourette Syndrome and other tic disorders</a:t>
                      </a:r>
                    </a:p>
                  </a:txBody>
                  <a:tcPr marL="45720" marR="45720"/>
                </a:tc>
                <a:tc>
                  <a:txBody>
                    <a:bodyPr/>
                    <a:lstStyle/>
                    <a:p>
                      <a:pPr marL="0" marR="0" lvl="0" indent="0" algn="l" defTabSz="872722" rtl="0" eaLnBrk="1" fontAlgn="t" latinLnBrk="0" hangingPunct="1">
                        <a:lnSpc>
                          <a:spcPct val="100000"/>
                        </a:lnSpc>
                        <a:spcBef>
                          <a:spcPts val="0"/>
                        </a:spcBef>
                        <a:spcAft>
                          <a:spcPts val="0"/>
                        </a:spcAft>
                        <a:buClrTx/>
                        <a:buSzTx/>
                        <a:buFontTx/>
                        <a:buNone/>
                        <a:tabLst/>
                        <a:defRPr/>
                      </a:pPr>
                      <a:r>
                        <a:rPr lang="de-DE" sz="1200" b="0" i="0" u="none" strike="noStrike" dirty="0" smtClean="0">
                          <a:solidFill>
                            <a:schemeClr val="tx1"/>
                          </a:solidFill>
                          <a:effectLst/>
                          <a:latin typeface="+mn-lt"/>
                        </a:rPr>
                        <a:t>Veit </a:t>
                      </a:r>
                      <a:r>
                        <a:rPr lang="de-DE" sz="1200" b="0" i="0" u="none" strike="noStrike" dirty="0" err="1" smtClean="0">
                          <a:solidFill>
                            <a:schemeClr val="tx1"/>
                          </a:solidFill>
                          <a:effectLst/>
                          <a:latin typeface="+mn-lt"/>
                        </a:rPr>
                        <a:t>Roessner</a:t>
                      </a:r>
                      <a:r>
                        <a:rPr lang="de-DE" sz="1200" b="0" i="0" u="none" strike="noStrike" dirty="0" smtClean="0">
                          <a:solidFill>
                            <a:schemeClr val="tx1"/>
                          </a:solidFill>
                          <a:effectLst/>
                          <a:latin typeface="+mn-lt"/>
                        </a:rPr>
                        <a:t/>
                      </a:r>
                      <a:br>
                        <a:rPr lang="de-DE" sz="1200" b="0" i="0" u="none" strike="noStrike" dirty="0" smtClean="0">
                          <a:solidFill>
                            <a:schemeClr val="tx1"/>
                          </a:solidFill>
                          <a:effectLst/>
                          <a:latin typeface="+mn-lt"/>
                        </a:rPr>
                      </a:br>
                      <a:r>
                        <a:rPr lang="de-DE" sz="1200" b="0" i="0" u="none" strike="noStrike" dirty="0" smtClean="0">
                          <a:solidFill>
                            <a:schemeClr val="tx1"/>
                          </a:solidFill>
                          <a:effectLst/>
                          <a:latin typeface="+mn-lt"/>
                        </a:rPr>
                        <a:t>Pieter Hoekstra</a:t>
                      </a:r>
                    </a:p>
                  </a:txBody>
                  <a:tcPr marL="45720" marR="45720"/>
                </a:tc>
                <a:extLst>
                  <a:ext uri="{0D108BD9-81ED-4DB2-BD59-A6C34878D82A}">
                    <a16:rowId xmlns:a16="http://schemas.microsoft.com/office/drawing/2014/main" val="1675156927"/>
                  </a:ext>
                </a:extLst>
              </a:tr>
              <a:tr h="370840">
                <a:tc>
                  <a:txBody>
                    <a:bodyPr/>
                    <a:lstStyle/>
                    <a:p>
                      <a:pPr marL="0" marR="0" indent="0" algn="l" defTabSz="872722" rtl="0" eaLnBrk="1" fontAlgn="t" latinLnBrk="0" hangingPunct="1">
                        <a:lnSpc>
                          <a:spcPct val="100000"/>
                        </a:lnSpc>
                        <a:spcBef>
                          <a:spcPts val="0"/>
                        </a:spcBef>
                        <a:spcAft>
                          <a:spcPts val="0"/>
                        </a:spcAft>
                        <a:buClrTx/>
                        <a:buSzTx/>
                        <a:buFontTx/>
                        <a:buNone/>
                        <a:tabLst/>
                        <a:defRPr/>
                      </a:pPr>
                      <a:r>
                        <a:rPr lang="de-DE" sz="1200" u="none" strike="noStrike" kern="1200" dirty="0" smtClean="0">
                          <a:solidFill>
                            <a:schemeClr val="dk1"/>
                          </a:solidFill>
                          <a:effectLst/>
                          <a:latin typeface="+mn-lt"/>
                          <a:ea typeface="+mn-ea"/>
                          <a:cs typeface="+mn-cs"/>
                        </a:rPr>
                        <a:t>Focused Issue</a:t>
                      </a: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1</a:t>
                      </a:r>
                      <a:endParaRPr lang="de-DE" sz="1200"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de-DE" sz="1200" u="none" strike="noStrike" kern="1200" dirty="0" smtClean="0">
                          <a:solidFill>
                            <a:schemeClr val="dk1"/>
                          </a:solidFill>
                          <a:effectLst/>
                          <a:latin typeface="+mn-lt"/>
                          <a:ea typeface="+mn-ea"/>
                          <a:cs typeface="+mn-cs"/>
                        </a:rPr>
                        <a:t>2020</a:t>
                      </a:r>
                      <a:endParaRPr lang="de-DE" sz="1200"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en-US" sz="1200" b="1" u="none" strike="noStrike" kern="1200" dirty="0" smtClean="0">
                          <a:solidFill>
                            <a:schemeClr val="dk1"/>
                          </a:solidFill>
                          <a:effectLst/>
                          <a:latin typeface="+mn-lt"/>
                          <a:ea typeface="+mn-ea"/>
                          <a:cs typeface="+mn-cs"/>
                        </a:rPr>
                        <a:t>The European and Global Perspective on Training in Child and Adolescent Psychiatry</a:t>
                      </a:r>
                      <a:endParaRPr lang="en-US" sz="1200" b="1"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endParaRPr lang="de-DE" sz="1200" u="none" strike="noStrike" kern="1200" dirty="0">
                        <a:solidFill>
                          <a:schemeClr val="dk1"/>
                        </a:solidFill>
                        <a:effectLst/>
                        <a:latin typeface="+mn-lt"/>
                        <a:ea typeface="+mn-ea"/>
                        <a:cs typeface="+mn-cs"/>
                      </a:endParaRPr>
                    </a:p>
                  </a:txBody>
                  <a:tcPr marL="45720" marR="45720"/>
                </a:tc>
                <a:extLst>
                  <a:ext uri="{0D108BD9-81ED-4DB2-BD59-A6C34878D82A}">
                    <a16:rowId xmlns:a16="http://schemas.microsoft.com/office/drawing/2014/main" val="10001"/>
                  </a:ext>
                </a:extLst>
              </a:tr>
              <a:tr h="370840">
                <a:tc>
                  <a:txBody>
                    <a:bodyPr/>
                    <a:lstStyle/>
                    <a:p>
                      <a:pPr marL="0" algn="l" defTabSz="872722" rtl="0" eaLnBrk="1" fontAlgn="t" latinLnBrk="0" hangingPunct="1"/>
                      <a:r>
                        <a:rPr lang="de-DE" sz="1200" u="none" strike="noStrike" kern="1200" dirty="0">
                          <a:solidFill>
                            <a:schemeClr val="dk1"/>
                          </a:solidFill>
                          <a:effectLst/>
                          <a:latin typeface="+mn-lt"/>
                          <a:ea typeface="+mn-ea"/>
                          <a:cs typeface="+mn-cs"/>
                        </a:rPr>
                        <a:t>Focused Issue</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9</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2018</a:t>
                      </a:r>
                    </a:p>
                  </a:txBody>
                  <a:tcPr marL="45720" marR="45720"/>
                </a:tc>
                <a:tc>
                  <a:txBody>
                    <a:bodyPr/>
                    <a:lstStyle/>
                    <a:p>
                      <a:pPr marL="0" algn="l" defTabSz="872722" rtl="0" eaLnBrk="1" fontAlgn="t" latinLnBrk="0" hangingPunct="1"/>
                      <a:r>
                        <a:rPr lang="en-US" sz="1200" b="1" u="none" strike="noStrike" kern="1200" dirty="0">
                          <a:solidFill>
                            <a:schemeClr val="dk1"/>
                          </a:solidFill>
                          <a:effectLst/>
                          <a:latin typeface="+mn-lt"/>
                          <a:ea typeface="+mn-ea"/>
                          <a:cs typeface="+mn-cs"/>
                        </a:rPr>
                        <a:t>Conduct Disorder and Aggressive </a:t>
                      </a:r>
                      <a:r>
                        <a:rPr lang="en-US" sz="1200" b="1" u="none" strike="noStrike" kern="1200" dirty="0" err="1">
                          <a:solidFill>
                            <a:schemeClr val="dk1"/>
                          </a:solidFill>
                          <a:effectLst/>
                          <a:latin typeface="+mn-lt"/>
                          <a:ea typeface="+mn-ea"/>
                          <a:cs typeface="+mn-cs"/>
                        </a:rPr>
                        <a:t>Behaviour</a:t>
                      </a:r>
                      <a:r>
                        <a:rPr lang="en-US" sz="1200" b="1" u="none" strike="noStrike" kern="1200" dirty="0">
                          <a:solidFill>
                            <a:schemeClr val="dk1"/>
                          </a:solidFill>
                          <a:effectLst/>
                          <a:latin typeface="+mn-lt"/>
                          <a:ea typeface="+mn-ea"/>
                          <a:cs typeface="+mn-cs"/>
                        </a:rPr>
                        <a:t> in Children and Adolescents</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C. Freitag,</a:t>
                      </a:r>
                      <a:br>
                        <a:rPr lang="de-DE" sz="1200" u="none" strike="noStrike" kern="1200">
                          <a:solidFill>
                            <a:schemeClr val="dk1"/>
                          </a:solidFill>
                          <a:effectLst/>
                          <a:latin typeface="+mn-lt"/>
                          <a:ea typeface="+mn-ea"/>
                          <a:cs typeface="+mn-cs"/>
                        </a:rPr>
                      </a:br>
                      <a:r>
                        <a:rPr lang="de-DE" sz="1200" u="none" strike="noStrike" kern="1200">
                          <a:solidFill>
                            <a:schemeClr val="dk1"/>
                          </a:solidFill>
                          <a:effectLst/>
                          <a:latin typeface="+mn-lt"/>
                          <a:ea typeface="+mn-ea"/>
                          <a:cs typeface="+mn-cs"/>
                        </a:rPr>
                        <a:t>D. Boomsma,</a:t>
                      </a:r>
                      <a:br>
                        <a:rPr lang="de-DE" sz="1200" u="none" strike="noStrike" kern="1200">
                          <a:solidFill>
                            <a:schemeClr val="dk1"/>
                          </a:solidFill>
                          <a:effectLst/>
                          <a:latin typeface="+mn-lt"/>
                          <a:ea typeface="+mn-ea"/>
                          <a:cs typeface="+mn-cs"/>
                        </a:rPr>
                      </a:br>
                      <a:r>
                        <a:rPr lang="de-DE" sz="1200" u="none" strike="noStrike" kern="1200">
                          <a:solidFill>
                            <a:schemeClr val="dk1"/>
                          </a:solidFill>
                          <a:effectLst/>
                          <a:latin typeface="+mn-lt"/>
                          <a:ea typeface="+mn-ea"/>
                          <a:cs typeface="+mn-cs"/>
                        </a:rPr>
                        <a:t>J. Glennon,</a:t>
                      </a:r>
                      <a:br>
                        <a:rPr lang="de-DE" sz="1200" u="none" strike="noStrike" kern="1200">
                          <a:solidFill>
                            <a:schemeClr val="dk1"/>
                          </a:solidFill>
                          <a:effectLst/>
                          <a:latin typeface="+mn-lt"/>
                          <a:ea typeface="+mn-ea"/>
                          <a:cs typeface="+mn-cs"/>
                        </a:rPr>
                      </a:br>
                      <a:r>
                        <a:rPr lang="de-DE" sz="1200" u="none" strike="noStrike" kern="1200">
                          <a:solidFill>
                            <a:schemeClr val="dk1"/>
                          </a:solidFill>
                          <a:effectLst/>
                          <a:latin typeface="+mn-lt"/>
                          <a:ea typeface="+mn-ea"/>
                          <a:cs typeface="+mn-cs"/>
                        </a:rPr>
                        <a:t>B. Franke</a:t>
                      </a:r>
                    </a:p>
                  </a:txBody>
                  <a:tcPr marL="45720" marR="45720"/>
                </a:tc>
                <a:extLst>
                  <a:ext uri="{0D108BD9-81ED-4DB2-BD59-A6C34878D82A}">
                    <a16:rowId xmlns:a16="http://schemas.microsoft.com/office/drawing/2014/main" val="10002"/>
                  </a:ext>
                </a:extLst>
              </a:tr>
              <a:tr h="370840">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Focused Issue</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4</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2018</a:t>
                      </a:r>
                    </a:p>
                  </a:txBody>
                  <a:tcPr marL="45720" marR="45720"/>
                </a:tc>
                <a:tc>
                  <a:txBody>
                    <a:bodyPr/>
                    <a:lstStyle/>
                    <a:p>
                      <a:pPr marL="0" algn="l" defTabSz="872722" rtl="0" eaLnBrk="1" fontAlgn="t" latinLnBrk="0" hangingPunct="1"/>
                      <a:r>
                        <a:rPr lang="de-DE" sz="1200" b="1" u="none" strike="noStrike" kern="1200" dirty="0">
                          <a:solidFill>
                            <a:schemeClr val="dk1"/>
                          </a:solidFill>
                          <a:effectLst/>
                          <a:latin typeface="+mn-lt"/>
                          <a:ea typeface="+mn-ea"/>
                          <a:cs typeface="+mn-cs"/>
                        </a:rPr>
                        <a:t>Mental </a:t>
                      </a:r>
                      <a:r>
                        <a:rPr lang="de-DE" sz="1200" b="1" u="none" strike="noStrike" kern="1200" dirty="0" err="1">
                          <a:solidFill>
                            <a:schemeClr val="dk1"/>
                          </a:solidFill>
                          <a:effectLst/>
                          <a:latin typeface="+mn-lt"/>
                          <a:ea typeface="+mn-ea"/>
                          <a:cs typeface="+mn-cs"/>
                        </a:rPr>
                        <a:t>Health</a:t>
                      </a:r>
                      <a:r>
                        <a:rPr lang="de-DE" sz="1200" b="1" u="none" strike="noStrike" kern="1200" dirty="0">
                          <a:solidFill>
                            <a:schemeClr val="dk1"/>
                          </a:solidFill>
                          <a:effectLst/>
                          <a:latin typeface="+mn-lt"/>
                          <a:ea typeface="+mn-ea"/>
                          <a:cs typeface="+mn-cs"/>
                        </a:rPr>
                        <a:t> in </a:t>
                      </a:r>
                      <a:r>
                        <a:rPr lang="de-DE" sz="1200" b="1" u="none" strike="noStrike" kern="1200" dirty="0" err="1">
                          <a:solidFill>
                            <a:schemeClr val="dk1"/>
                          </a:solidFill>
                          <a:effectLst/>
                          <a:latin typeface="+mn-lt"/>
                          <a:ea typeface="+mn-ea"/>
                          <a:cs typeface="+mn-cs"/>
                        </a:rPr>
                        <a:t>Refugees</a:t>
                      </a:r>
                      <a:endParaRPr lang="de-DE" sz="1200" b="1" u="none" strike="noStrike" kern="1200" dirty="0">
                        <a:solidFill>
                          <a:schemeClr val="dk1"/>
                        </a:solidFill>
                        <a:effectLst/>
                        <a:latin typeface="+mn-lt"/>
                        <a:ea typeface="+mn-ea"/>
                        <a:cs typeface="+mn-cs"/>
                      </a:endParaRPr>
                    </a:p>
                  </a:txBody>
                  <a:tcPr marL="45720" marR="45720"/>
                </a:tc>
                <a:tc>
                  <a:txBody>
                    <a:bodyPr/>
                    <a:lstStyle/>
                    <a:p>
                      <a:pPr marL="0" algn="l" defTabSz="872722" rtl="0" eaLnBrk="1" fontAlgn="t" latinLnBrk="0" hangingPunct="1"/>
                      <a:r>
                        <a:rPr lang="fi-FI" sz="1200" u="none" strike="noStrike" kern="1200">
                          <a:solidFill>
                            <a:schemeClr val="dk1"/>
                          </a:solidFill>
                          <a:effectLst/>
                          <a:latin typeface="+mn-lt"/>
                          <a:ea typeface="+mn-ea"/>
                          <a:cs typeface="+mn-cs"/>
                        </a:rPr>
                        <a:t>M. Hodes,</a:t>
                      </a:r>
                      <a:br>
                        <a:rPr lang="fi-FI" sz="1200" u="none" strike="noStrike" kern="1200">
                          <a:solidFill>
                            <a:schemeClr val="dk1"/>
                          </a:solidFill>
                          <a:effectLst/>
                          <a:latin typeface="+mn-lt"/>
                          <a:ea typeface="+mn-ea"/>
                          <a:cs typeface="+mn-cs"/>
                        </a:rPr>
                      </a:br>
                      <a:r>
                        <a:rPr lang="fi-FI" sz="1200" u="none" strike="noStrike" kern="1200">
                          <a:solidFill>
                            <a:schemeClr val="dk1"/>
                          </a:solidFill>
                          <a:effectLst/>
                          <a:latin typeface="+mn-lt"/>
                          <a:ea typeface="+mn-ea"/>
                          <a:cs typeface="+mn-cs"/>
                        </a:rPr>
                        <a:t>D. Anagnostopoulos,</a:t>
                      </a:r>
                      <a:br>
                        <a:rPr lang="fi-FI" sz="1200" u="none" strike="noStrike" kern="1200">
                          <a:solidFill>
                            <a:schemeClr val="dk1"/>
                          </a:solidFill>
                          <a:effectLst/>
                          <a:latin typeface="+mn-lt"/>
                          <a:ea typeface="+mn-ea"/>
                          <a:cs typeface="+mn-cs"/>
                        </a:rPr>
                      </a:br>
                      <a:r>
                        <a:rPr lang="fi-FI" sz="1200" u="none" strike="noStrike" kern="1200">
                          <a:solidFill>
                            <a:schemeClr val="dk1"/>
                          </a:solidFill>
                          <a:effectLst/>
                          <a:latin typeface="+mn-lt"/>
                          <a:ea typeface="+mn-ea"/>
                          <a:cs typeface="+mn-cs"/>
                        </a:rPr>
                        <a:t>N. Skokauskas</a:t>
                      </a:r>
                    </a:p>
                  </a:txBody>
                  <a:tcPr marL="45720" marR="45720"/>
                </a:tc>
                <a:extLst>
                  <a:ext uri="{0D108BD9-81ED-4DB2-BD59-A6C34878D82A}">
                    <a16:rowId xmlns:a16="http://schemas.microsoft.com/office/drawing/2014/main" val="10003"/>
                  </a:ext>
                </a:extLst>
              </a:tr>
              <a:tr h="370840">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Focused Issue</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9</a:t>
                      </a:r>
                    </a:p>
                  </a:txBody>
                  <a:tcPr marL="45720" marR="45720"/>
                </a:tc>
                <a:tc>
                  <a:txBody>
                    <a:bodyPr/>
                    <a:lstStyle/>
                    <a:p>
                      <a:pPr marL="0" algn="l" defTabSz="872722" rtl="0" eaLnBrk="1" fontAlgn="t" latinLnBrk="0" hangingPunct="1"/>
                      <a:r>
                        <a:rPr lang="de-DE" sz="1200" u="none" strike="noStrike" kern="1200">
                          <a:solidFill>
                            <a:schemeClr val="dk1"/>
                          </a:solidFill>
                          <a:effectLst/>
                          <a:latin typeface="+mn-lt"/>
                          <a:ea typeface="+mn-ea"/>
                          <a:cs typeface="+mn-cs"/>
                        </a:rPr>
                        <a:t>2017</a:t>
                      </a:r>
                    </a:p>
                  </a:txBody>
                  <a:tcPr marL="45720" marR="45720"/>
                </a:tc>
                <a:tc>
                  <a:txBody>
                    <a:bodyPr/>
                    <a:lstStyle/>
                    <a:p>
                      <a:pPr marL="0" algn="l" defTabSz="872722" rtl="0" eaLnBrk="1" fontAlgn="t" latinLnBrk="0" hangingPunct="1"/>
                      <a:r>
                        <a:rPr lang="en-US" sz="1200" b="1" u="none" strike="noStrike" kern="1200" dirty="0">
                          <a:solidFill>
                            <a:schemeClr val="dk1"/>
                          </a:solidFill>
                          <a:effectLst/>
                          <a:latin typeface="+mn-lt"/>
                          <a:ea typeface="+mn-ea"/>
                          <a:cs typeface="+mn-cs"/>
                        </a:rPr>
                        <a:t>The Role of Nutrition in </a:t>
                      </a:r>
                      <a:r>
                        <a:rPr lang="en-US" sz="1200" b="1" u="none" strike="noStrike" kern="1200" dirty="0" smtClean="0">
                          <a:solidFill>
                            <a:schemeClr val="dk1"/>
                          </a:solidFill>
                          <a:effectLst/>
                          <a:latin typeface="+mn-lt"/>
                          <a:ea typeface="+mn-ea"/>
                          <a:cs typeface="+mn-cs"/>
                        </a:rPr>
                        <a:t>Child </a:t>
                      </a:r>
                      <a:r>
                        <a:rPr lang="en-US" sz="1200" b="1" u="none" strike="noStrike" kern="1200" dirty="0">
                          <a:solidFill>
                            <a:schemeClr val="dk1"/>
                          </a:solidFill>
                          <a:effectLst/>
                          <a:latin typeface="+mn-lt"/>
                          <a:ea typeface="+mn-ea"/>
                          <a:cs typeface="+mn-cs"/>
                        </a:rPr>
                        <a:t>and Adolescent Onset Mental Disorders</a:t>
                      </a:r>
                    </a:p>
                  </a:txBody>
                  <a:tcPr marL="45720" marR="45720"/>
                </a:tc>
                <a:tc>
                  <a:txBody>
                    <a:bodyPr/>
                    <a:lstStyle/>
                    <a:p>
                      <a:pPr marL="0" algn="l" defTabSz="872722" rtl="0" eaLnBrk="1" fontAlgn="t" latinLnBrk="0" hangingPunct="1"/>
                      <a:r>
                        <a:rPr lang="de-DE" sz="1200" u="none" strike="noStrike" kern="1200" dirty="0">
                          <a:solidFill>
                            <a:schemeClr val="dk1"/>
                          </a:solidFill>
                          <a:effectLst/>
                          <a:latin typeface="+mn-lt"/>
                          <a:ea typeface="+mn-ea"/>
                          <a:cs typeface="+mn-cs"/>
                        </a:rPr>
                        <a:t>J. Hebebrand, N. Lambregts-Rommelse</a:t>
                      </a:r>
                    </a:p>
                  </a:txBody>
                  <a:tcPr marL="45720" marR="45720"/>
                </a:tc>
                <a:extLst>
                  <a:ext uri="{0D108BD9-81ED-4DB2-BD59-A6C34878D82A}">
                    <a16:rowId xmlns:a16="http://schemas.microsoft.com/office/drawing/2014/main" val="10004"/>
                  </a:ext>
                </a:extLst>
              </a:tr>
            </a:tbl>
          </a:graphicData>
        </a:graphic>
      </p:graphicFrame>
      <p:sp>
        <p:nvSpPr>
          <p:cNvPr id="5" name="Title 4"/>
          <p:cNvSpPr txBox="1">
            <a:spLocks/>
          </p:cNvSpPr>
          <p:nvPr/>
        </p:nvSpPr>
        <p:spPr>
          <a:xfrm>
            <a:off x="1968502" y="309157"/>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endParaRPr lang="en-GB" sz="2100" dirty="0">
              <a:latin typeface="Calibri" pitchFamily="34" charset="0"/>
              <a:cs typeface="Calibri" pitchFamily="34" charset="0"/>
            </a:endParaRPr>
          </a:p>
        </p:txBody>
      </p:sp>
      <p:sp>
        <p:nvSpPr>
          <p:cNvPr id="6" name="Title 4"/>
          <p:cNvSpPr txBox="1">
            <a:spLocks/>
          </p:cNvSpPr>
          <p:nvPr/>
        </p:nvSpPr>
        <p:spPr>
          <a:xfrm>
            <a:off x="1966912" y="794274"/>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US" sz="3000" dirty="0" smtClean="0">
                <a:solidFill>
                  <a:srgbClr val="C00000"/>
                </a:solidFill>
                <a:latin typeface="Calibri"/>
              </a:rPr>
              <a:t>ECAP Focused </a:t>
            </a:r>
            <a:r>
              <a:rPr lang="en-US" sz="3000" dirty="0">
                <a:solidFill>
                  <a:srgbClr val="C00000"/>
                </a:solidFill>
                <a:latin typeface="Calibri"/>
              </a:rPr>
              <a:t>Issues and Article Collections</a:t>
            </a:r>
            <a:endParaRPr lang="en-US" sz="3000" dirty="0">
              <a:solidFill>
                <a:srgbClr val="C00000"/>
              </a:solidFill>
              <a:latin typeface="Calibri"/>
            </a:endParaRPr>
          </a:p>
        </p:txBody>
      </p:sp>
    </p:spTree>
    <p:extLst>
      <p:ext uri="{BB962C8B-B14F-4D97-AF65-F5344CB8AC3E}">
        <p14:creationId xmlns:p14="http://schemas.microsoft.com/office/powerpoint/2010/main" val="58929729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6"/>
          </p:nvPr>
        </p:nvSpPr>
        <p:spPr>
          <a:xfrm>
            <a:off x="1968502" y="1228727"/>
            <a:ext cx="8239126" cy="2539157"/>
          </a:xfrm>
        </p:spPr>
        <p:txBody>
          <a:bodyPr/>
          <a:lstStyle/>
          <a:p>
            <a:r>
              <a:rPr lang="en-IN" sz="2000" b="0" i="1" dirty="0">
                <a:latin typeface="+mn-lt"/>
              </a:rPr>
              <a:t>European </a:t>
            </a:r>
            <a:r>
              <a:rPr lang="en-IN" sz="2000" b="0" i="1" dirty="0">
                <a:latin typeface="+mn-lt"/>
              </a:rPr>
              <a:t>Child and Adolescent Psychiatry</a:t>
            </a:r>
            <a:r>
              <a:rPr lang="en-IN" sz="2000" b="0" dirty="0">
                <a:latin typeface="+mn-lt"/>
              </a:rPr>
              <a:t> is Europe's only peer-reviewed journal entirely devoted to child and adolescent psychiatry. It aims to further a broad understanding of psychopathology in children and adolescents. Empirical research is its foundation, and clinical relevance is its hallmark. </a:t>
            </a:r>
          </a:p>
          <a:p>
            <a:r>
              <a:rPr lang="en-IN" sz="2000" b="0" i="1" dirty="0">
                <a:latin typeface="+mn-lt"/>
              </a:rPr>
              <a:t>European Child and Adolescent Psychiatry</a:t>
            </a:r>
            <a:r>
              <a:rPr lang="en-IN" sz="2000" b="0" dirty="0">
                <a:latin typeface="+mn-lt"/>
              </a:rPr>
              <a:t> welcomes in particular papers covering neuropsychiatry, cognitive neuroscience, genetics, neuroimaging, pharmacology, and related fields of interest. Contributions are encouraged from all around the world. </a:t>
            </a:r>
          </a:p>
        </p:txBody>
      </p:sp>
      <p:sp>
        <p:nvSpPr>
          <p:cNvPr id="11" name="Title 10"/>
          <p:cNvSpPr>
            <a:spLocks noGrp="1"/>
          </p:cNvSpPr>
          <p:nvPr>
            <p:ph type="title"/>
          </p:nvPr>
        </p:nvSpPr>
        <p:spPr>
          <a:xfrm>
            <a:off x="1968503" y="327942"/>
            <a:ext cx="8239126" cy="370558"/>
          </a:xfrm>
        </p:spPr>
        <p:txBody>
          <a:bodyPr/>
          <a:lstStyle/>
          <a:p>
            <a:pPr eaLnBrk="0" hangingPunct="0">
              <a:lnSpc>
                <a:spcPct val="90000"/>
              </a:lnSpc>
            </a:pPr>
            <a:r>
              <a:rPr lang="de-DE" sz="2100" dirty="0"/>
              <a:t>About </a:t>
            </a:r>
            <a:r>
              <a:rPr lang="de-DE" sz="2100" dirty="0"/>
              <a:t>this journal</a:t>
            </a:r>
          </a:p>
        </p:txBody>
      </p:sp>
    </p:spTree>
    <p:extLst>
      <p:ext uri="{BB962C8B-B14F-4D97-AF65-F5344CB8AC3E}">
        <p14:creationId xmlns:p14="http://schemas.microsoft.com/office/powerpoint/2010/main" val="3564951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0"/>
          <p:cNvSpPr>
            <a:spLocks noGrp="1"/>
          </p:cNvSpPr>
          <p:nvPr>
            <p:ph type="title"/>
          </p:nvPr>
        </p:nvSpPr>
        <p:spPr>
          <a:xfrm>
            <a:off x="1968503" y="329791"/>
            <a:ext cx="8239126" cy="370558"/>
          </a:xfrm>
        </p:spPr>
        <p:txBody>
          <a:bodyPr/>
          <a:lstStyle/>
          <a:p>
            <a:pPr eaLnBrk="0" hangingPunct="0">
              <a:lnSpc>
                <a:spcPct val="90000"/>
              </a:lnSpc>
            </a:pPr>
            <a:r>
              <a:rPr lang="de-DE" sz="2100" dirty="0"/>
              <a:t>Editorial Board</a:t>
            </a:r>
          </a:p>
        </p:txBody>
      </p:sp>
      <p:sp>
        <p:nvSpPr>
          <p:cNvPr id="4" name="Text Placeholder 11"/>
          <p:cNvSpPr>
            <a:spLocks noGrp="1"/>
          </p:cNvSpPr>
          <p:nvPr>
            <p:ph type="body" sz="quarter" idx="4294967295"/>
          </p:nvPr>
        </p:nvSpPr>
        <p:spPr>
          <a:xfrm>
            <a:off x="1968501" y="1201619"/>
            <a:ext cx="3948113" cy="5616922"/>
          </a:xfrm>
          <a:prstGeom prst="rect">
            <a:avLst/>
          </a:prstGeom>
        </p:spPr>
        <p:txBody>
          <a:bodyPr vert="horz" wrap="square" lIns="0" tIns="0" rIns="0" bIns="0" rtlCol="0">
            <a:spAutoFit/>
          </a:bodyPr>
          <a:lstStyle/>
          <a:p>
            <a:r>
              <a:rPr lang="en-IN" sz="1400" dirty="0">
                <a:latin typeface="+mn-lt"/>
              </a:rPr>
              <a:t>Editor-in-Chief</a:t>
            </a:r>
          </a:p>
          <a:p>
            <a:r>
              <a:rPr lang="en-IN" sz="1200" dirty="0">
                <a:latin typeface="+mn-lt"/>
              </a:rPr>
              <a:t>Johannes Hebebrand</a:t>
            </a:r>
          </a:p>
          <a:p>
            <a:endParaRPr lang="en-IN" sz="1200" b="0" dirty="0">
              <a:latin typeface="+mn-lt"/>
            </a:endParaRPr>
          </a:p>
          <a:p>
            <a:r>
              <a:rPr lang="en-IN" sz="1400" dirty="0">
                <a:latin typeface="+mn-lt"/>
              </a:rPr>
              <a:t>Associate </a:t>
            </a:r>
            <a:r>
              <a:rPr lang="en-IN" sz="1400" dirty="0">
                <a:latin typeface="+mn-lt"/>
              </a:rPr>
              <a:t>Editors</a:t>
            </a:r>
          </a:p>
          <a:p>
            <a:r>
              <a:rPr lang="en-IN" sz="1200" dirty="0"/>
              <a:t>Pieter J. Hoekstra, The Netherlands</a:t>
            </a:r>
          </a:p>
          <a:p>
            <a:r>
              <a:rPr lang="en-IN" sz="1200" dirty="0"/>
              <a:t>Michael Kaess, Switzerland</a:t>
            </a:r>
          </a:p>
          <a:p>
            <a:r>
              <a:rPr lang="en-IN" sz="1200" b="0" dirty="0">
                <a:latin typeface="+mn-lt"/>
              </a:rPr>
              <a:t/>
            </a:r>
            <a:br>
              <a:rPr lang="en-IN" sz="1200" b="0" dirty="0">
                <a:latin typeface="+mn-lt"/>
              </a:rPr>
            </a:br>
            <a:endParaRPr lang="en-IN" sz="1200" b="0" dirty="0">
              <a:latin typeface="+mn-lt"/>
            </a:endParaRPr>
          </a:p>
          <a:p>
            <a:r>
              <a:rPr lang="en-IN" sz="1400" dirty="0">
                <a:latin typeface="+mn-lt"/>
              </a:rPr>
              <a:t>Editorial Board Members</a:t>
            </a:r>
          </a:p>
          <a:p>
            <a:r>
              <a:rPr lang="en-IN" sz="1200" dirty="0"/>
              <a:t>Franziska Degenhardt, Germany</a:t>
            </a:r>
          </a:p>
          <a:p>
            <a:r>
              <a:rPr lang="en-IN" sz="1200" dirty="0"/>
              <a:t>Bruno </a:t>
            </a:r>
            <a:r>
              <a:rPr lang="en-IN" sz="1200" dirty="0" err="1"/>
              <a:t>Fallisard</a:t>
            </a:r>
            <a:r>
              <a:rPr lang="en-IN" sz="1200" dirty="0"/>
              <a:t>, France</a:t>
            </a:r>
          </a:p>
          <a:p>
            <a:r>
              <a:rPr lang="en-IN" sz="1200" dirty="0"/>
              <a:t>Doron Gothelf, Israel</a:t>
            </a:r>
          </a:p>
          <a:p>
            <a:r>
              <a:rPr lang="en-IN" sz="1200" dirty="0"/>
              <a:t>Yong He, China</a:t>
            </a:r>
          </a:p>
          <a:p>
            <a:r>
              <a:rPr lang="en-IN" sz="1200" dirty="0"/>
              <a:t>Julian Koenig, Germany</a:t>
            </a:r>
          </a:p>
          <a:p>
            <a:r>
              <a:rPr lang="en-IN" sz="1200" dirty="0"/>
              <a:t>Maria Melchior, France</a:t>
            </a:r>
          </a:p>
          <a:p>
            <a:r>
              <a:rPr lang="en-IN" sz="1200" dirty="0"/>
              <a:t>Nadia Micali, UK</a:t>
            </a:r>
          </a:p>
          <a:p>
            <a:r>
              <a:rPr lang="en-IN" sz="1200" dirty="0"/>
              <a:t>Carmen Moreno, Spain</a:t>
            </a:r>
          </a:p>
          <a:p>
            <a:r>
              <a:rPr lang="en-IN" sz="1200" dirty="0"/>
              <a:t>Veit Roessner, Germany</a:t>
            </a:r>
          </a:p>
          <a:p>
            <a:r>
              <a:rPr lang="en-IN" sz="1200" dirty="0"/>
              <a:t>Argyris Stringaris, USA</a:t>
            </a:r>
          </a:p>
          <a:p>
            <a:endParaRPr lang="it-IT" sz="1200" dirty="0"/>
          </a:p>
          <a:p>
            <a:r>
              <a:rPr lang="en-IN" sz="1200" b="0" dirty="0"/>
              <a:t/>
            </a:r>
            <a:br>
              <a:rPr lang="en-IN" sz="1200" b="0" dirty="0"/>
            </a:br>
            <a:endParaRPr lang="en-IN" sz="1200" b="0" dirty="0">
              <a:latin typeface="+mn-lt"/>
            </a:endParaRPr>
          </a:p>
        </p:txBody>
      </p:sp>
      <p:sp>
        <p:nvSpPr>
          <p:cNvPr id="5" name="Text Placeholder 11"/>
          <p:cNvSpPr>
            <a:spLocks noGrp="1"/>
          </p:cNvSpPr>
          <p:nvPr>
            <p:ph type="body" sz="quarter" idx="4294967295"/>
          </p:nvPr>
        </p:nvSpPr>
        <p:spPr>
          <a:xfrm>
            <a:off x="6269038" y="1201619"/>
            <a:ext cx="3948113" cy="369332"/>
          </a:xfrm>
          <a:prstGeom prst="rect">
            <a:avLst/>
          </a:prstGeom>
        </p:spPr>
        <p:txBody>
          <a:bodyPr vert="horz" wrap="square" lIns="0" tIns="0" rIns="0" bIns="0" rtlCol="0">
            <a:spAutoFit/>
          </a:bodyPr>
          <a:lstStyle/>
          <a:p>
            <a:r>
              <a:rPr lang="en-IN" sz="1200" b="0" dirty="0">
                <a:latin typeface="+mn-lt"/>
              </a:rPr>
              <a:t/>
            </a:r>
            <a:br>
              <a:rPr lang="en-IN" sz="1200" b="0" dirty="0">
                <a:latin typeface="+mn-lt"/>
              </a:rPr>
            </a:br>
            <a:endParaRPr lang="en-IN" sz="1200" b="0" dirty="0">
              <a:latin typeface="+mn-lt"/>
            </a:endParaRPr>
          </a:p>
        </p:txBody>
      </p:sp>
    </p:spTree>
    <p:extLst>
      <p:ext uri="{BB962C8B-B14F-4D97-AF65-F5344CB8AC3E}">
        <p14:creationId xmlns:p14="http://schemas.microsoft.com/office/powerpoint/2010/main" val="8216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27"/>
          <p:cNvGraphicFramePr>
            <a:graphicFrameLocks noChangeAspect="1"/>
          </p:cNvGraphicFramePr>
          <p:nvPr>
            <p:extLst/>
          </p:nvPr>
        </p:nvGraphicFramePr>
        <p:xfrm>
          <a:off x="2261865" y="1783545"/>
          <a:ext cx="7154713" cy="4135846"/>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3"/>
          <p:cNvSpPr txBox="1">
            <a:spLocks/>
          </p:cNvSpPr>
          <p:nvPr/>
        </p:nvSpPr>
        <p:spPr>
          <a:xfrm>
            <a:off x="1968501" y="297321"/>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chemeClr val="bg1"/>
                </a:solidFill>
                <a:latin typeface="+mj-lt"/>
                <a:ea typeface="+mj-ea"/>
                <a:cs typeface="+mj-cs"/>
              </a:defRPr>
            </a:lvl1pPr>
          </a:lstStyle>
          <a:p>
            <a:r>
              <a:rPr lang="en-GB" sz="2100" dirty="0">
                <a:solidFill>
                  <a:srgbClr val="486A7E"/>
                </a:solidFill>
                <a:latin typeface="Calibri" pitchFamily="34" charset="0"/>
                <a:cs typeface="Calibri" pitchFamily="34" charset="0"/>
              </a:rPr>
              <a:t>Journal Usage, Visibility and Impact</a:t>
            </a:r>
            <a:endParaRPr lang="en-GB" sz="2100" dirty="0">
              <a:solidFill>
                <a:srgbClr val="486A7E"/>
              </a:solidFill>
              <a:latin typeface="Calibri"/>
            </a:endParaRPr>
          </a:p>
        </p:txBody>
      </p:sp>
      <p:sp>
        <p:nvSpPr>
          <p:cNvPr id="15" name="Title 4"/>
          <p:cNvSpPr txBox="1">
            <a:spLocks/>
          </p:cNvSpPr>
          <p:nvPr/>
        </p:nvSpPr>
        <p:spPr>
          <a:xfrm>
            <a:off x="1968502" y="800200"/>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IN" sz="1500" dirty="0">
                <a:solidFill>
                  <a:srgbClr val="58595B"/>
                </a:solidFill>
                <a:latin typeface="Calibri"/>
              </a:rPr>
              <a:t>Full-Text Article Requests</a:t>
            </a:r>
            <a:r>
              <a:rPr lang="en-US" sz="1500" dirty="0">
                <a:solidFill>
                  <a:srgbClr val="58595B"/>
                </a:solidFill>
                <a:latin typeface="Calibri"/>
              </a:rPr>
              <a:t> 2019-2022</a:t>
            </a:r>
            <a:endParaRPr lang="en-US" sz="1500" dirty="0">
              <a:solidFill>
                <a:srgbClr val="58595B"/>
              </a:solidFill>
              <a:latin typeface="Calibri"/>
            </a:endParaRPr>
          </a:p>
        </p:txBody>
      </p:sp>
      <p:grpSp>
        <p:nvGrpSpPr>
          <p:cNvPr id="16" name="Group 24"/>
          <p:cNvGrpSpPr>
            <a:grpSpLocks/>
          </p:cNvGrpSpPr>
          <p:nvPr/>
        </p:nvGrpSpPr>
        <p:grpSpPr bwMode="auto">
          <a:xfrm>
            <a:off x="1961461" y="1263651"/>
            <a:ext cx="8724124" cy="4703763"/>
            <a:chOff x="3233" y="1149"/>
            <a:chExt cx="2530" cy="2625"/>
          </a:xfrm>
        </p:grpSpPr>
        <p:sp>
          <p:nvSpPr>
            <p:cNvPr id="17" name="Text Box 25"/>
            <p:cNvSpPr txBox="1">
              <a:spLocks noChangeArrowheads="1"/>
            </p:cNvSpPr>
            <p:nvPr/>
          </p:nvSpPr>
          <p:spPr bwMode="auto">
            <a:xfrm>
              <a:off x="3233" y="1149"/>
              <a:ext cx="2530" cy="172"/>
            </a:xfrm>
            <a:prstGeom prst="rect">
              <a:avLst/>
            </a:prstGeom>
            <a:solidFill>
              <a:schemeClr val="accent1"/>
            </a:solidFill>
            <a:ln w="12700">
              <a:solidFill>
                <a:schemeClr val="accent1"/>
              </a:solidFill>
              <a:miter lim="800000"/>
              <a:headEnd/>
              <a:tailEnd/>
            </a:ln>
            <a:effectLst/>
          </p:spPr>
          <p:txBody>
            <a:bodyPr>
              <a:spAutoFit/>
            </a:bodyPr>
            <a:lstStyle/>
            <a:p>
              <a:pPr algn="ctr" defTabSz="872722">
                <a:spcBef>
                  <a:spcPct val="0"/>
                </a:spcBef>
              </a:pPr>
              <a:endParaRPr lang="en-US" sz="1400" b="1" dirty="0">
                <a:solidFill>
                  <a:srgbClr val="FFFFFF"/>
                </a:solidFill>
                <a:latin typeface="Calibri" pitchFamily="34" charset="0"/>
                <a:cs typeface="Calibri" pitchFamily="34" charset="0"/>
              </a:endParaRPr>
            </a:p>
          </p:txBody>
        </p:sp>
        <p:sp>
          <p:nvSpPr>
            <p:cNvPr id="18" name="Rectangle 26"/>
            <p:cNvSpPr>
              <a:spLocks noChangeArrowheads="1"/>
            </p:cNvSpPr>
            <p:nvPr/>
          </p:nvSpPr>
          <p:spPr bwMode="auto">
            <a:xfrm>
              <a:off x="3233" y="1149"/>
              <a:ext cx="2530" cy="2625"/>
            </a:xfrm>
            <a:prstGeom prst="rect">
              <a:avLst/>
            </a:prstGeom>
            <a:noFill/>
            <a:ln w="12700">
              <a:solidFill>
                <a:schemeClr val="accent1"/>
              </a:solidFill>
              <a:miter lim="800000"/>
              <a:headEnd/>
              <a:tailEnd/>
            </a:ln>
            <a:effectLst/>
          </p:spPr>
          <p:txBody>
            <a:bodyPr wrap="none" anchor="ctr"/>
            <a:lstStyle/>
            <a:p>
              <a:pPr defTabSz="872722"/>
              <a:endParaRPr lang="en-US" dirty="0">
                <a:solidFill>
                  <a:srgbClr val="58595B"/>
                </a:solidFill>
                <a:latin typeface="Calibri"/>
              </a:endParaRPr>
            </a:p>
          </p:txBody>
        </p:sp>
      </p:grpSp>
      <p:graphicFrame>
        <p:nvGraphicFramePr>
          <p:cNvPr id="20" name="Table 19"/>
          <p:cNvGraphicFramePr>
            <a:graphicFrameLocks noGrp="1"/>
          </p:cNvGraphicFramePr>
          <p:nvPr>
            <p:extLst/>
          </p:nvPr>
        </p:nvGraphicFramePr>
        <p:xfrm>
          <a:off x="9127996" y="1618012"/>
          <a:ext cx="1476454" cy="1658584"/>
        </p:xfrm>
        <a:graphic>
          <a:graphicData uri="http://schemas.openxmlformats.org/drawingml/2006/table">
            <a:tbl>
              <a:tblPr firstRow="1" bandRow="1">
                <a:tableStyleId>{5C22544A-7EE6-4342-B048-85BDC9FD1C3A}</a:tableStyleId>
              </a:tblPr>
              <a:tblGrid>
                <a:gridCol w="704928">
                  <a:extLst>
                    <a:ext uri="{9D8B030D-6E8A-4147-A177-3AD203B41FA5}">
                      <a16:colId xmlns:a16="http://schemas.microsoft.com/office/drawing/2014/main" val="20000"/>
                    </a:ext>
                  </a:extLst>
                </a:gridCol>
                <a:gridCol w="771526">
                  <a:extLst>
                    <a:ext uri="{9D8B030D-6E8A-4147-A177-3AD203B41FA5}">
                      <a16:colId xmlns:a16="http://schemas.microsoft.com/office/drawing/2014/main" val="20001"/>
                    </a:ext>
                  </a:extLst>
                </a:gridCol>
              </a:tblGrid>
              <a:tr h="232120">
                <a:tc gridSpan="2">
                  <a:txBody>
                    <a:bodyPr/>
                    <a:lstStyle/>
                    <a:p>
                      <a:pPr algn="ctr"/>
                      <a:r>
                        <a:rPr lang="de-DE" sz="1100" dirty="0" smtClean="0">
                          <a:latin typeface="Calibri" pitchFamily="34" charset="0"/>
                          <a:cs typeface="Calibri" pitchFamily="34" charset="0"/>
                        </a:rPr>
                        <a:t>Totals</a:t>
                      </a:r>
                      <a:endParaRPr lang="en-US" sz="1100" dirty="0">
                        <a:latin typeface="Calibri" pitchFamily="34" charset="0"/>
                        <a:cs typeface="Calibri" pitchFamily="34" charset="0"/>
                      </a:endParaRPr>
                    </a:p>
                  </a:txBody>
                  <a:tcPr marL="45720" marR="45720" marT="18288" marB="18288"/>
                </a:tc>
                <a:tc hMerge="1">
                  <a:txBody>
                    <a:bodyPr/>
                    <a:lstStyle/>
                    <a:p>
                      <a:endParaRPr lang="en-US" sz="1100"/>
                    </a:p>
                  </a:txBody>
                  <a:tcPr/>
                </a:tc>
                <a:extLst>
                  <a:ext uri="{0D108BD9-81ED-4DB2-BD59-A6C34878D82A}">
                    <a16:rowId xmlns:a16="http://schemas.microsoft.com/office/drawing/2014/main" val="10000"/>
                  </a:ext>
                </a:extLst>
              </a:tr>
              <a:tr h="23212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2016</a:t>
                      </a:r>
                    </a:p>
                  </a:txBody>
                  <a:tcPr marL="49530" marR="49530" marT="27432" marB="27432" anchor="ctr" horzOverflow="overflow"/>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295,076</a:t>
                      </a:r>
                    </a:p>
                  </a:txBody>
                  <a:tcPr marL="49530" marR="49530" marT="27432" marB="27432" anchor="ctr" horzOverflow="overflow"/>
                </a:tc>
                <a:extLst>
                  <a:ext uri="{0D108BD9-81ED-4DB2-BD59-A6C34878D82A}">
                    <a16:rowId xmlns:a16="http://schemas.microsoft.com/office/drawing/2014/main" val="10001"/>
                  </a:ext>
                </a:extLst>
              </a:tr>
              <a:tr h="232120">
                <a:tc>
                  <a:txBody>
                    <a:body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2017</a:t>
                      </a:r>
                    </a:p>
                  </a:txBody>
                  <a:tcPr marL="49530" marR="49530" marT="27432" marB="27432" anchor="ctr" horzOverflow="overflow"/>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411,631</a:t>
                      </a:r>
                    </a:p>
                  </a:txBody>
                  <a:tcPr marL="49530" marR="49530" marT="27432" marB="27432" anchor="ctr" horzOverflow="overflow"/>
                </a:tc>
                <a:extLst>
                  <a:ext uri="{0D108BD9-81ED-4DB2-BD59-A6C34878D82A}">
                    <a16:rowId xmlns:a16="http://schemas.microsoft.com/office/drawing/2014/main" val="10002"/>
                  </a:ext>
                </a:extLst>
              </a:tr>
              <a:tr h="232120">
                <a:tc>
                  <a:txBody>
                    <a:body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2018</a:t>
                      </a:r>
                    </a:p>
                  </a:txBody>
                  <a:tcPr marL="49530" marR="49530" marT="27432" marB="27432" anchor="ctr" horzOverflow="overflow"/>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510,873</a:t>
                      </a:r>
                    </a:p>
                  </a:txBody>
                  <a:tcPr marL="49530" marR="49530" marT="27432" marB="27432" anchor="ctr" horzOverflow="overflow"/>
                </a:tc>
                <a:extLst>
                  <a:ext uri="{0D108BD9-81ED-4DB2-BD59-A6C34878D82A}">
                    <a16:rowId xmlns:a16="http://schemas.microsoft.com/office/drawing/2014/main" val="10003"/>
                  </a:ext>
                </a:extLst>
              </a:tr>
              <a:tr h="232120">
                <a:tc>
                  <a:txBody>
                    <a:body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2019</a:t>
                      </a:r>
                    </a:p>
                  </a:txBody>
                  <a:tcPr marL="49530" marR="49530" marT="27432" marB="27432" anchor="ctr" horzOverflow="overflow"/>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611,193</a:t>
                      </a:r>
                    </a:p>
                  </a:txBody>
                  <a:tcPr marL="49530" marR="49530" marT="27432" marB="27432" anchor="ctr" horzOverflow="overflow"/>
                </a:tc>
                <a:extLst>
                  <a:ext uri="{0D108BD9-81ED-4DB2-BD59-A6C34878D82A}">
                    <a16:rowId xmlns:a16="http://schemas.microsoft.com/office/drawing/2014/main" val="10004"/>
                  </a:ext>
                </a:extLst>
              </a:tr>
              <a:tr h="232120">
                <a:tc>
                  <a:txBody>
                    <a:body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2020</a:t>
                      </a:r>
                    </a:p>
                  </a:txBody>
                  <a:tcPr marL="49530" marR="49530" marT="27432" marB="27432" anchor="ctr" horzOverflow="overflow"/>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808,684</a:t>
                      </a:r>
                    </a:p>
                  </a:txBody>
                  <a:tcPr marL="49530" marR="49530" marT="27432" marB="27432" anchor="ctr" horzOverflow="overflow"/>
                </a:tc>
                <a:extLst>
                  <a:ext uri="{0D108BD9-81ED-4DB2-BD59-A6C34878D82A}">
                    <a16:rowId xmlns:a16="http://schemas.microsoft.com/office/drawing/2014/main" val="10005"/>
                  </a:ext>
                </a:extLst>
              </a:tr>
              <a:tr h="232120">
                <a:tc>
                  <a:txBody>
                    <a:bodyPr/>
                    <a:lstStyle/>
                    <a:p>
                      <a:r>
                        <a:rPr kumimoji="0" lang="en-US" sz="1000" b="0" i="0" u="none" strike="noStrike" kern="1200" cap="none" normalizeH="0" baseline="0" dirty="0" smtClean="0">
                          <a:ln>
                            <a:noFill/>
                          </a:ln>
                          <a:solidFill>
                            <a:schemeClr val="accent4">
                              <a:lumMod val="50000"/>
                            </a:schemeClr>
                          </a:solidFill>
                          <a:effectLst/>
                          <a:latin typeface="Calibri" pitchFamily="34" charset="0"/>
                          <a:ea typeface="+mn-ea"/>
                          <a:cs typeface="+mn-cs"/>
                        </a:rPr>
                        <a:t>2021</a:t>
                      </a:r>
                    </a:p>
                  </a:txBody>
                  <a:tcPr marL="49530" marR="49530" marT="27432" marB="27432" anchor="ctr" horzOverflow="overflow"/>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1000" b="0" i="0" u="none" strike="noStrike" cap="none" normalizeH="0" baseline="0" dirty="0" smtClean="0">
                          <a:ln>
                            <a:noFill/>
                          </a:ln>
                          <a:solidFill>
                            <a:schemeClr val="accent4">
                              <a:lumMod val="50000"/>
                            </a:schemeClr>
                          </a:solidFill>
                          <a:effectLst/>
                          <a:latin typeface="Calibri" pitchFamily="34" charset="0"/>
                        </a:rPr>
                        <a:t>1,318,222</a:t>
                      </a:r>
                    </a:p>
                  </a:txBody>
                  <a:tcPr marL="49530" marR="49530" marT="27432" marB="27432" anchor="ctr" horzOverflow="overflow"/>
                </a:tc>
                <a:extLst>
                  <a:ext uri="{0D108BD9-81ED-4DB2-BD59-A6C34878D82A}">
                    <a16:rowId xmlns:a16="http://schemas.microsoft.com/office/drawing/2014/main" val="3142903619"/>
                  </a:ext>
                </a:extLst>
              </a:tr>
            </a:tbl>
          </a:graphicData>
        </a:graphic>
      </p:graphicFrame>
    </p:spTree>
    <p:custDataLst>
      <p:tags r:id="rId1"/>
    </p:custDataLst>
    <p:extLst>
      <p:ext uri="{BB962C8B-B14F-4D97-AF65-F5344CB8AC3E}">
        <p14:creationId xmlns:p14="http://schemas.microsoft.com/office/powerpoint/2010/main" val="373251297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973657" y="297321"/>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GB" sz="2100" dirty="0">
                <a:latin typeface="Calibri" pitchFamily="34" charset="0"/>
                <a:cs typeface="Calibri" pitchFamily="34" charset="0"/>
              </a:rPr>
              <a:t>Journal Usage, Visibility and Impact</a:t>
            </a:r>
            <a:endParaRPr lang="en-GB" sz="2100" dirty="0">
              <a:latin typeface="Calibri"/>
            </a:endParaRPr>
          </a:p>
        </p:txBody>
      </p:sp>
      <p:sp>
        <p:nvSpPr>
          <p:cNvPr id="8" name="Title 4"/>
          <p:cNvSpPr txBox="1">
            <a:spLocks/>
          </p:cNvSpPr>
          <p:nvPr/>
        </p:nvSpPr>
        <p:spPr>
          <a:xfrm>
            <a:off x="1968502" y="800200"/>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IN" sz="1500" dirty="0">
                <a:solidFill>
                  <a:srgbClr val="58595B"/>
                </a:solidFill>
                <a:latin typeface="Calibri"/>
              </a:rPr>
              <a:t>Top </a:t>
            </a:r>
            <a:r>
              <a:rPr lang="en-IN" sz="1500" dirty="0">
                <a:solidFill>
                  <a:srgbClr val="58595B"/>
                </a:solidFill>
                <a:latin typeface="Calibri"/>
              </a:rPr>
              <a:t>10 Full-Text Article Requests </a:t>
            </a:r>
            <a:r>
              <a:rPr lang="en-IN" sz="1500" dirty="0">
                <a:solidFill>
                  <a:srgbClr val="58595B"/>
                </a:solidFill>
                <a:latin typeface="Calibri"/>
              </a:rPr>
              <a:t>2021</a:t>
            </a:r>
            <a:endParaRPr lang="en-US" sz="1500" dirty="0">
              <a:solidFill>
                <a:srgbClr val="58595B"/>
              </a:solidFill>
              <a:latin typeface="Calibri"/>
            </a:endParaRPr>
          </a:p>
        </p:txBody>
      </p:sp>
      <p:graphicFrame>
        <p:nvGraphicFramePr>
          <p:cNvPr id="12" name="Google Shape;643;p81"/>
          <p:cNvGraphicFramePr/>
          <p:nvPr>
            <p:extLst>
              <p:ext uri="{D42A27DB-BD31-4B8C-83A1-F6EECF244321}">
                <p14:modId xmlns:p14="http://schemas.microsoft.com/office/powerpoint/2010/main" val="2545085904"/>
              </p:ext>
            </p:extLst>
          </p:nvPr>
        </p:nvGraphicFramePr>
        <p:xfrm>
          <a:off x="1541586" y="1018343"/>
          <a:ext cx="9073662" cy="5833872"/>
        </p:xfrm>
        <a:graphic>
          <a:graphicData uri="http://schemas.openxmlformats.org/drawingml/2006/table">
            <a:tbl>
              <a:tblPr>
                <a:noFill/>
              </a:tblPr>
              <a:tblGrid>
                <a:gridCol w="5054040">
                  <a:extLst>
                    <a:ext uri="{9D8B030D-6E8A-4147-A177-3AD203B41FA5}">
                      <a16:colId xmlns:a16="http://schemas.microsoft.com/office/drawing/2014/main" val="20000"/>
                    </a:ext>
                  </a:extLst>
                </a:gridCol>
                <a:gridCol w="1522605">
                  <a:extLst>
                    <a:ext uri="{9D8B030D-6E8A-4147-A177-3AD203B41FA5}">
                      <a16:colId xmlns:a16="http://schemas.microsoft.com/office/drawing/2014/main" val="20001"/>
                    </a:ext>
                  </a:extLst>
                </a:gridCol>
                <a:gridCol w="949569">
                  <a:extLst>
                    <a:ext uri="{9D8B030D-6E8A-4147-A177-3AD203B41FA5}">
                      <a16:colId xmlns:a16="http://schemas.microsoft.com/office/drawing/2014/main" val="20002"/>
                    </a:ext>
                  </a:extLst>
                </a:gridCol>
                <a:gridCol w="504092">
                  <a:extLst>
                    <a:ext uri="{9D8B030D-6E8A-4147-A177-3AD203B41FA5}">
                      <a16:colId xmlns:a16="http://schemas.microsoft.com/office/drawing/2014/main" val="20006"/>
                    </a:ext>
                  </a:extLst>
                </a:gridCol>
                <a:gridCol w="1043356">
                  <a:extLst>
                    <a:ext uri="{9D8B030D-6E8A-4147-A177-3AD203B41FA5}">
                      <a16:colId xmlns:a16="http://schemas.microsoft.com/office/drawing/2014/main" val="20007"/>
                    </a:ext>
                  </a:extLst>
                </a:gridCol>
              </a:tblGrid>
              <a:tr h="277200">
                <a:tc>
                  <a:txBody>
                    <a:bodyPr/>
                    <a:lstStyle/>
                    <a:p>
                      <a:pPr marL="0" marR="0" lvl="0" indent="0" algn="l" rtl="0">
                        <a:lnSpc>
                          <a:spcPct val="120000"/>
                        </a:lnSpc>
                        <a:spcBef>
                          <a:spcPts val="0"/>
                        </a:spcBef>
                        <a:spcAft>
                          <a:spcPts val="0"/>
                        </a:spcAft>
                        <a:buClr>
                          <a:schemeClr val="accent2"/>
                        </a:buClr>
                        <a:buSzPts val="1300"/>
                        <a:buFont typeface="Times"/>
                        <a:buNone/>
                      </a:pPr>
                      <a:r>
                        <a:rPr lang="en-US" sz="1100" b="1" i="0" u="none" strike="noStrike" cap="none" dirty="0">
                          <a:solidFill>
                            <a:schemeClr val="lt1"/>
                          </a:solidFill>
                          <a:latin typeface="+mn-lt"/>
                          <a:ea typeface="Calibri"/>
                          <a:cs typeface="Calibri"/>
                          <a:sym typeface="Calibri"/>
                        </a:rPr>
                        <a:t>Title</a:t>
                      </a:r>
                      <a:endParaRPr sz="1100" dirty="0">
                        <a:latin typeface="+mn-lt"/>
                      </a:endParaRPr>
                    </a:p>
                  </a:txBody>
                  <a:tcPr marL="45720" marR="4572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l" rtl="0">
                        <a:lnSpc>
                          <a:spcPct val="120000"/>
                        </a:lnSpc>
                        <a:spcBef>
                          <a:spcPts val="0"/>
                        </a:spcBef>
                        <a:spcAft>
                          <a:spcPts val="0"/>
                        </a:spcAft>
                        <a:buClr>
                          <a:schemeClr val="accent2"/>
                        </a:buClr>
                        <a:buSzPts val="1300"/>
                        <a:buFont typeface="Times"/>
                        <a:buNone/>
                      </a:pPr>
                      <a:r>
                        <a:rPr lang="en-US" sz="1100" b="1" i="0" u="none" strike="noStrike" cap="none" dirty="0">
                          <a:solidFill>
                            <a:schemeClr val="lt1"/>
                          </a:solidFill>
                          <a:latin typeface="+mn-lt"/>
                          <a:ea typeface="Calibri"/>
                          <a:cs typeface="Calibri"/>
                          <a:sym typeface="Calibri"/>
                        </a:rPr>
                        <a:t>Author</a:t>
                      </a:r>
                      <a:endParaRPr sz="1100" dirty="0">
                        <a:latin typeface="+mn-lt"/>
                      </a:endParaRPr>
                    </a:p>
                  </a:txBody>
                  <a:tcPr marL="45720" marR="4572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l" rtl="0">
                        <a:lnSpc>
                          <a:spcPct val="120000"/>
                        </a:lnSpc>
                        <a:spcBef>
                          <a:spcPts val="0"/>
                        </a:spcBef>
                        <a:spcAft>
                          <a:spcPts val="0"/>
                        </a:spcAft>
                        <a:buClr>
                          <a:schemeClr val="accent2"/>
                        </a:buClr>
                        <a:buSzPts val="1300"/>
                        <a:buFont typeface="Times"/>
                        <a:buNone/>
                      </a:pPr>
                      <a:r>
                        <a:rPr lang="en-US" sz="1100" b="1" i="0" u="none" strike="noStrike" cap="none">
                          <a:solidFill>
                            <a:schemeClr val="lt1"/>
                          </a:solidFill>
                          <a:latin typeface="+mn-lt"/>
                          <a:ea typeface="Calibri"/>
                          <a:cs typeface="Calibri"/>
                          <a:sym typeface="Calibri"/>
                        </a:rPr>
                        <a:t>Article Types</a:t>
                      </a:r>
                      <a:endParaRPr sz="1100">
                        <a:latin typeface="+mn-lt"/>
                      </a:endParaRPr>
                    </a:p>
                  </a:txBody>
                  <a:tcPr marL="45720" marR="4572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l" rtl="0">
                        <a:lnSpc>
                          <a:spcPct val="120000"/>
                        </a:lnSpc>
                        <a:spcBef>
                          <a:spcPts val="0"/>
                        </a:spcBef>
                        <a:spcAft>
                          <a:spcPts val="0"/>
                        </a:spcAft>
                        <a:buClr>
                          <a:schemeClr val="accent2"/>
                        </a:buClr>
                        <a:buSzPts val="1300"/>
                        <a:buFont typeface="Times"/>
                        <a:buNone/>
                      </a:pPr>
                      <a:r>
                        <a:rPr lang="en-US" sz="1100" b="1" i="0" u="none" strike="noStrike" cap="none" dirty="0" smtClean="0">
                          <a:solidFill>
                            <a:schemeClr val="lt1"/>
                          </a:solidFill>
                          <a:latin typeface="+mn-lt"/>
                          <a:ea typeface="Calibri"/>
                          <a:cs typeface="Calibri"/>
                          <a:sym typeface="Calibri"/>
                        </a:rPr>
                        <a:t>Year</a:t>
                      </a:r>
                      <a:endParaRPr sz="1100" dirty="0">
                        <a:latin typeface="+mn-lt"/>
                      </a:endParaRPr>
                    </a:p>
                  </a:txBody>
                  <a:tcPr marL="45720" marR="45720" anchor="ctr">
                    <a:lnL w="19050" cap="flat" cmpd="sng" algn="ctr">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300"/>
                        <a:buFont typeface="Times"/>
                        <a:buNone/>
                      </a:pPr>
                      <a:r>
                        <a:rPr lang="en-US" sz="1100" b="1" dirty="0">
                          <a:solidFill>
                            <a:schemeClr val="lt1"/>
                          </a:solidFill>
                          <a:latin typeface="+mn-lt"/>
                          <a:ea typeface="Calibri"/>
                          <a:cs typeface="Calibri"/>
                          <a:sym typeface="Calibri"/>
                        </a:rPr>
                        <a:t>Article Requests 2021</a:t>
                      </a:r>
                      <a:endParaRPr sz="1100" b="1" i="0" u="none" strike="noStrike" cap="none" dirty="0">
                        <a:solidFill>
                          <a:schemeClr val="lt1"/>
                        </a:solidFill>
                        <a:latin typeface="+mn-lt"/>
                        <a:ea typeface="Calibri"/>
                        <a:cs typeface="Calibri"/>
                        <a:sym typeface="Calibri"/>
                      </a:endParaRPr>
                    </a:p>
                  </a:txBody>
                  <a:tcPr marL="45720" marR="4572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extLst>
                  <a:ext uri="{0D108BD9-81ED-4DB2-BD59-A6C34878D82A}">
                    <a16:rowId xmlns:a16="http://schemas.microsoft.com/office/drawing/2014/main" val="10000"/>
                  </a:ext>
                </a:extLst>
              </a:tr>
              <a:tr h="277200">
                <a:tc>
                  <a:txBody>
                    <a:bodyPr/>
                    <a:lstStyle/>
                    <a:p>
                      <a:pPr marL="0" lvl="0" indent="0" algn="l" rtl="0">
                        <a:lnSpc>
                          <a:spcPct val="120000"/>
                        </a:lnSpc>
                        <a:spcBef>
                          <a:spcPts val="0"/>
                        </a:spcBef>
                        <a:spcAft>
                          <a:spcPts val="0"/>
                        </a:spcAft>
                        <a:buClr>
                          <a:schemeClr val="accent2"/>
                        </a:buClr>
                        <a:buSzPts val="1300"/>
                        <a:buFont typeface="Times"/>
                        <a:buNone/>
                      </a:pPr>
                      <a:r>
                        <a:rPr lang="en-US" sz="1100" b="1" dirty="0">
                          <a:solidFill>
                            <a:srgbClr val="58595B"/>
                          </a:solidFill>
                          <a:latin typeface="+mn-lt"/>
                          <a:ea typeface="Calibri"/>
                          <a:cs typeface="Calibri"/>
                          <a:sym typeface="Calibri"/>
                        </a:rPr>
                        <a:t>Impact of the COVID-19 pandemic on quality of life and mental health in children and adolescents in </a:t>
                      </a:r>
                      <a:r>
                        <a:rPr lang="en-US" sz="1100" b="1" dirty="0" smtClean="0">
                          <a:solidFill>
                            <a:srgbClr val="58595B"/>
                          </a:solidFill>
                          <a:latin typeface="+mn-lt"/>
                          <a:ea typeface="Calibri"/>
                          <a:cs typeface="Calibri"/>
                          <a:sym typeface="Calibri"/>
                        </a:rPr>
                        <a:t>Germany </a:t>
                      </a:r>
                      <a:r>
                        <a:rPr lang="en-US" sz="1100" b="1" dirty="0" smtClean="0">
                          <a:solidFill>
                            <a:srgbClr val="F58220"/>
                          </a:solidFill>
                          <a:latin typeface="+mn-lt"/>
                          <a:ea typeface="Calibri"/>
                          <a:cs typeface="Calibri"/>
                          <a:sym typeface="Calibri"/>
                        </a:rPr>
                        <a:t>OA</a:t>
                      </a:r>
                      <a:endParaRPr sz="1100" b="1" i="0" u="none" strike="noStrike" cap="none" dirty="0">
                        <a:solidFill>
                          <a:srgbClr val="F58220"/>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Ulrike Ravens-</a:t>
                      </a:r>
                      <a:r>
                        <a:rPr lang="en-US" sz="1100" i="1" dirty="0" err="1">
                          <a:solidFill>
                            <a:srgbClr val="58595B"/>
                          </a:solidFill>
                          <a:latin typeface="+mn-lt"/>
                          <a:ea typeface="Calibri"/>
                          <a:cs typeface="Calibri"/>
                          <a:sym typeface="Calibri"/>
                        </a:rPr>
                        <a:t>Sieberer</a:t>
                      </a:r>
                      <a:r>
                        <a:rPr lang="en-US" sz="1100" i="1" dirty="0">
                          <a:solidFill>
                            <a:srgbClr val="58595B"/>
                          </a:solidFill>
                          <a:latin typeface="+mn-lt"/>
                          <a:ea typeface="Calibri"/>
                          <a:cs typeface="Calibri"/>
                          <a:sym typeface="Calibri"/>
                        </a:rPr>
                        <a:t>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2021</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65,379</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1"/>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Why do children and adolescents (not) seek and access professional help for their mental health problems? A systematic review of quantitative and qualitative </a:t>
                      </a:r>
                      <a:r>
                        <a:rPr lang="en-US" sz="1100" b="1" dirty="0" smtClean="0">
                          <a:solidFill>
                            <a:srgbClr val="58595B"/>
                          </a:solidFill>
                          <a:latin typeface="+mn-lt"/>
                          <a:ea typeface="Calibri"/>
                          <a:cs typeface="Calibri"/>
                          <a:sym typeface="Calibri"/>
                        </a:rPr>
                        <a:t>studies </a:t>
                      </a:r>
                      <a:r>
                        <a:rPr lang="en-US" sz="1100" b="1" dirty="0" smtClean="0">
                          <a:solidFill>
                            <a:srgbClr val="F58220"/>
                          </a:solidFill>
                          <a:latin typeface="+mn-lt"/>
                          <a:ea typeface="Calibri"/>
                          <a:cs typeface="Calibri"/>
                          <a:sym typeface="Calibri"/>
                        </a:rPr>
                        <a:t>OA</a:t>
                      </a:r>
                      <a:endParaRPr sz="1100" b="1" dirty="0">
                        <a:solidFill>
                          <a:srgbClr val="F58220"/>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Jerica </a:t>
                      </a:r>
                      <a:r>
                        <a:rPr lang="en-US" sz="1100" i="1" dirty="0" err="1">
                          <a:solidFill>
                            <a:srgbClr val="58595B"/>
                          </a:solidFill>
                          <a:latin typeface="+mn-lt"/>
                          <a:ea typeface="Calibri"/>
                          <a:cs typeface="Calibri"/>
                          <a:sym typeface="Calibri"/>
                        </a:rPr>
                        <a:t>Radez</a:t>
                      </a:r>
                      <a:r>
                        <a:rPr lang="en-US" sz="1100" i="1" dirty="0">
                          <a:solidFill>
                            <a:srgbClr val="58595B"/>
                          </a:solidFill>
                          <a:latin typeface="+mn-lt"/>
                          <a:ea typeface="Calibri"/>
                          <a:cs typeface="Calibri"/>
                          <a:sym typeface="Calibri"/>
                        </a:rPr>
                        <a:t>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dirty="0" smtClean="0">
                          <a:solidFill>
                            <a:srgbClr val="58595B"/>
                          </a:solidFill>
                          <a:latin typeface="+mn-lt"/>
                          <a:ea typeface="Calibri"/>
                          <a:cs typeface="Calibri"/>
                          <a:sym typeface="Calibri"/>
                        </a:rPr>
                        <a:t>Review</a:t>
                      </a:r>
                      <a:endParaRPr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2021</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chemeClr val="dk1"/>
                          </a:solidFill>
                          <a:latin typeface="+mn-lt"/>
                          <a:ea typeface="Calibri"/>
                          <a:cs typeface="Calibri"/>
                          <a:sym typeface="Calibri"/>
                        </a:rPr>
                        <a:t>28,660</a:t>
                      </a:r>
                      <a:endParaRPr sz="110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2"/>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Early motor signs of attention-deficit hyperactivity disorder: a systematic </a:t>
                      </a:r>
                      <a:r>
                        <a:rPr lang="en-US" sz="1100" b="1" dirty="0" smtClean="0">
                          <a:solidFill>
                            <a:srgbClr val="58595B"/>
                          </a:solidFill>
                          <a:latin typeface="+mn-lt"/>
                          <a:ea typeface="Calibri"/>
                          <a:cs typeface="Calibri"/>
                          <a:sym typeface="Calibri"/>
                        </a:rPr>
                        <a:t>review </a:t>
                      </a:r>
                      <a:r>
                        <a:rPr lang="en-US" sz="1100" b="1" dirty="0" smtClean="0">
                          <a:solidFill>
                            <a:srgbClr val="F58220"/>
                          </a:solidFill>
                          <a:latin typeface="+mn-lt"/>
                          <a:ea typeface="Calibri"/>
                          <a:cs typeface="Calibri"/>
                          <a:sym typeface="Calibri"/>
                        </a:rPr>
                        <a:t>OA</a:t>
                      </a:r>
                      <a:endParaRPr sz="1100" b="1" dirty="0">
                        <a:solidFill>
                          <a:srgbClr val="F58220"/>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i="1">
                          <a:solidFill>
                            <a:srgbClr val="58595B"/>
                          </a:solidFill>
                          <a:latin typeface="+mn-lt"/>
                          <a:ea typeface="Calibri"/>
                          <a:cs typeface="Calibri"/>
                          <a:sym typeface="Calibri"/>
                        </a:rPr>
                        <a:t>A. Athanasiadou et al.</a:t>
                      </a:r>
                      <a:endParaRPr sz="1100" i="1">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dirty="0" smtClean="0">
                          <a:solidFill>
                            <a:srgbClr val="58595B"/>
                          </a:solidFill>
                          <a:latin typeface="+mn-lt"/>
                          <a:ea typeface="Calibri"/>
                          <a:cs typeface="Calibri"/>
                          <a:sym typeface="Calibri"/>
                        </a:rPr>
                        <a:t>Review</a:t>
                      </a:r>
                      <a:endParaRPr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2020</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a:solidFill>
                            <a:schemeClr val="dk1"/>
                          </a:solidFill>
                          <a:latin typeface="+mn-lt"/>
                          <a:ea typeface="Calibri"/>
                          <a:cs typeface="Calibri"/>
                          <a:sym typeface="Calibri"/>
                        </a:rPr>
                        <a:t>26,727</a:t>
                      </a:r>
                      <a:endParaRPr sz="110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3"/>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Parental experiences of homeschooling during the COVID-19 pandemic: differences between seven European countries and between children with and without mental health </a:t>
                      </a:r>
                      <a:r>
                        <a:rPr lang="en-US" sz="1100" b="1" dirty="0" smtClean="0">
                          <a:solidFill>
                            <a:srgbClr val="58595B"/>
                          </a:solidFill>
                          <a:latin typeface="+mn-lt"/>
                          <a:ea typeface="Calibri"/>
                          <a:cs typeface="Calibri"/>
                          <a:sym typeface="Calibri"/>
                        </a:rPr>
                        <a:t>conditions </a:t>
                      </a:r>
                      <a:r>
                        <a:rPr lang="en-US" sz="1100" b="1" dirty="0" smtClean="0">
                          <a:solidFill>
                            <a:srgbClr val="F58220"/>
                          </a:solidFill>
                          <a:latin typeface="+mn-lt"/>
                          <a:ea typeface="Calibri"/>
                          <a:cs typeface="Calibri"/>
                          <a:sym typeface="Calibri"/>
                        </a:rPr>
                        <a:t>OA</a:t>
                      </a:r>
                      <a:endParaRPr sz="1100" b="1" dirty="0">
                        <a:solidFill>
                          <a:srgbClr val="F58220"/>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i="1">
                          <a:solidFill>
                            <a:srgbClr val="58595B"/>
                          </a:solidFill>
                          <a:latin typeface="+mn-lt"/>
                          <a:ea typeface="Calibri"/>
                          <a:cs typeface="Calibri"/>
                          <a:sym typeface="Calibri"/>
                        </a:rPr>
                        <a:t>Lisa B. Thorell et al.</a:t>
                      </a:r>
                      <a:endParaRPr sz="1100" i="1">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lang="en-US"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dirty="0" smtClean="0">
                          <a:solidFill>
                            <a:srgbClr val="58595B"/>
                          </a:solidFill>
                          <a:latin typeface="+mn-lt"/>
                          <a:ea typeface="Calibri"/>
                          <a:cs typeface="Calibri"/>
                          <a:sym typeface="Calibri"/>
                        </a:rPr>
                        <a:t>2021</a:t>
                      </a:r>
                      <a:endParaRPr sz="1100" dirty="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23,204</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4"/>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Mostly worse, occasionally better: impact of COVID-19 pandemic on the mental health of Canadian children and adolescents</a:t>
                      </a:r>
                      <a:endParaRPr sz="1100" b="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Katherine </a:t>
                      </a:r>
                      <a:r>
                        <a:rPr lang="en-US" sz="1100" i="1" dirty="0" err="1">
                          <a:solidFill>
                            <a:srgbClr val="58595B"/>
                          </a:solidFill>
                          <a:latin typeface="+mn-lt"/>
                          <a:ea typeface="Calibri"/>
                          <a:cs typeface="Calibri"/>
                          <a:sym typeface="Calibri"/>
                        </a:rPr>
                        <a:t>Tombeau</a:t>
                      </a:r>
                      <a:r>
                        <a:rPr lang="en-US" sz="1100" i="1" dirty="0">
                          <a:solidFill>
                            <a:srgbClr val="58595B"/>
                          </a:solidFill>
                          <a:latin typeface="+mn-lt"/>
                          <a:ea typeface="Calibri"/>
                          <a:cs typeface="Calibri"/>
                          <a:sym typeface="Calibri"/>
                        </a:rPr>
                        <a:t> Cost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lang="en-US"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dirty="0" smtClean="0">
                          <a:solidFill>
                            <a:srgbClr val="58595B"/>
                          </a:solidFill>
                          <a:latin typeface="+mn-lt"/>
                          <a:ea typeface="Calibri"/>
                          <a:cs typeface="Calibri"/>
                          <a:sym typeface="Calibri"/>
                        </a:rPr>
                        <a:t>2021</a:t>
                      </a:r>
                      <a:endParaRPr sz="1100" dirty="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17,047</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5"/>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Prevalence and socio-demographic correlates of psychological health problems in Chinese adolescents during the outbreak of COVID-19</a:t>
                      </a:r>
                      <a:endParaRPr sz="1100" b="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i="1" dirty="0" err="1">
                          <a:solidFill>
                            <a:srgbClr val="58595B"/>
                          </a:solidFill>
                          <a:latin typeface="+mn-lt"/>
                          <a:ea typeface="Calibri"/>
                          <a:cs typeface="Calibri"/>
                          <a:sym typeface="Calibri"/>
                        </a:rPr>
                        <a:t>Shuang</a:t>
                      </a:r>
                      <a:r>
                        <a:rPr lang="en-US" sz="1100" i="1" dirty="0">
                          <a:solidFill>
                            <a:srgbClr val="58595B"/>
                          </a:solidFill>
                          <a:latin typeface="+mn-lt"/>
                          <a:ea typeface="Calibri"/>
                          <a:cs typeface="Calibri"/>
                          <a:sym typeface="Calibri"/>
                        </a:rPr>
                        <a:t>-Jiang Zhou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lang="en-US"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2020</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chemeClr val="dk1"/>
                          </a:solidFill>
                          <a:latin typeface="+mn-lt"/>
                          <a:ea typeface="Calibri"/>
                          <a:cs typeface="Calibri"/>
                          <a:sym typeface="Calibri"/>
                        </a:rPr>
                        <a:t>15,786</a:t>
                      </a:r>
                      <a:endParaRPr sz="110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6"/>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Families in the COVID-19 pandemic: parental stress, parent mental health and the occurrence of adverse childhood experiences—results of a representative survey in </a:t>
                      </a:r>
                      <a:r>
                        <a:rPr lang="en-US" sz="1100" b="1" dirty="0" smtClean="0">
                          <a:solidFill>
                            <a:srgbClr val="58595B"/>
                          </a:solidFill>
                          <a:latin typeface="+mn-lt"/>
                          <a:ea typeface="Calibri"/>
                          <a:cs typeface="Calibri"/>
                          <a:sym typeface="Calibri"/>
                        </a:rPr>
                        <a:t>Germany </a:t>
                      </a:r>
                      <a:r>
                        <a:rPr lang="en-US" sz="1100" b="1" dirty="0" smtClean="0">
                          <a:solidFill>
                            <a:srgbClr val="F58220"/>
                          </a:solidFill>
                          <a:latin typeface="+mn-lt"/>
                          <a:ea typeface="Calibri"/>
                          <a:cs typeface="Calibri"/>
                          <a:sym typeface="Calibri"/>
                        </a:rPr>
                        <a:t>OA</a:t>
                      </a:r>
                      <a:endParaRPr sz="1100" b="1" dirty="0">
                        <a:solidFill>
                          <a:srgbClr val="F58220"/>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i="1">
                          <a:solidFill>
                            <a:srgbClr val="58595B"/>
                          </a:solidFill>
                          <a:latin typeface="+mn-lt"/>
                          <a:ea typeface="Calibri"/>
                          <a:cs typeface="Calibri"/>
                          <a:sym typeface="Calibri"/>
                        </a:rPr>
                        <a:t>Claudia Calvano et al.</a:t>
                      </a:r>
                      <a:endParaRPr sz="1100" i="1">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lang="en-US"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2021</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13,094</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7"/>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Vulnerability and resilience in children during the COVID-19 pandemic</a:t>
                      </a:r>
                      <a:endParaRPr sz="1100" b="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Winnie W. Y. Tso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dirty="0">
                          <a:solidFill>
                            <a:srgbClr val="58595B"/>
                          </a:solidFill>
                          <a:latin typeface="+mn-lt"/>
                          <a:ea typeface="Calibri"/>
                          <a:cs typeface="Calibri"/>
                          <a:sym typeface="Calibri"/>
                        </a:rPr>
                        <a:t>Original </a:t>
                      </a:r>
                      <a:r>
                        <a:rPr lang="en-US" sz="1100" dirty="0" smtClean="0">
                          <a:solidFill>
                            <a:srgbClr val="58595B"/>
                          </a:solidFill>
                          <a:latin typeface="+mn-lt"/>
                          <a:ea typeface="Calibri"/>
                          <a:cs typeface="Calibri"/>
                          <a:sym typeface="Calibri"/>
                        </a:rPr>
                        <a:t>Contribution</a:t>
                      </a:r>
                      <a:endParaRPr lang="en-US"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dirty="0" smtClean="0">
                          <a:solidFill>
                            <a:srgbClr val="58595B"/>
                          </a:solidFill>
                          <a:latin typeface="+mn-lt"/>
                          <a:ea typeface="Calibri"/>
                          <a:cs typeface="Calibri"/>
                          <a:sym typeface="Calibri"/>
                        </a:rPr>
                        <a:t>2020</a:t>
                      </a:r>
                      <a:endParaRPr sz="1100" dirty="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chemeClr val="dk1"/>
                          </a:solidFill>
                          <a:latin typeface="+mn-lt"/>
                          <a:ea typeface="Calibri"/>
                          <a:cs typeface="Calibri"/>
                          <a:sym typeface="Calibri"/>
                        </a:rPr>
                        <a:t>13,011</a:t>
                      </a:r>
                      <a:endParaRPr sz="110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8"/>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Differentiating between ADHD and ASD in childhood: some directions for practitioners</a:t>
                      </a:r>
                      <a:endParaRPr sz="1100" b="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Nanda </a:t>
                      </a:r>
                      <a:r>
                        <a:rPr lang="en-US" sz="1100" i="1" dirty="0" err="1" smtClean="0">
                          <a:solidFill>
                            <a:srgbClr val="58595B"/>
                          </a:solidFill>
                          <a:latin typeface="+mn-lt"/>
                          <a:ea typeface="Calibri"/>
                          <a:cs typeface="Calibri"/>
                          <a:sym typeface="Calibri"/>
                        </a:rPr>
                        <a:t>Rommelse</a:t>
                      </a:r>
                      <a:r>
                        <a:rPr lang="en-US" sz="1100" i="1" dirty="0" smtClean="0">
                          <a:solidFill>
                            <a:srgbClr val="58595B"/>
                          </a:solidFill>
                          <a:latin typeface="+mn-lt"/>
                          <a:ea typeface="Calibri"/>
                          <a:cs typeface="Calibri"/>
                          <a:sym typeface="Calibri"/>
                        </a:rPr>
                        <a:t>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l" rtl="0">
                        <a:lnSpc>
                          <a:spcPct val="120000"/>
                        </a:lnSpc>
                        <a:spcBef>
                          <a:spcPts val="0"/>
                        </a:spcBef>
                        <a:spcAft>
                          <a:spcPts val="0"/>
                        </a:spcAft>
                        <a:buNone/>
                      </a:pPr>
                      <a:r>
                        <a:rPr lang="en-US" sz="1100" dirty="0" smtClean="0">
                          <a:solidFill>
                            <a:srgbClr val="58595B"/>
                          </a:solidFill>
                          <a:latin typeface="+mn-lt"/>
                          <a:ea typeface="Calibri"/>
                          <a:cs typeface="Calibri"/>
                          <a:sym typeface="Calibri"/>
                        </a:rPr>
                        <a:t>Editorial</a:t>
                      </a:r>
                      <a:endParaRPr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2018</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12,980</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09"/>
                  </a:ext>
                </a:extLst>
              </a:tr>
              <a:tr h="277200">
                <a:tc>
                  <a:txBody>
                    <a:bodyPr/>
                    <a:lstStyle/>
                    <a:p>
                      <a:pPr marL="0" lvl="0" indent="0" algn="l" rtl="0">
                        <a:lnSpc>
                          <a:spcPct val="120000"/>
                        </a:lnSpc>
                        <a:spcBef>
                          <a:spcPts val="0"/>
                        </a:spcBef>
                        <a:spcAft>
                          <a:spcPts val="0"/>
                        </a:spcAft>
                        <a:buNone/>
                      </a:pPr>
                      <a:r>
                        <a:rPr lang="en-US" sz="1100" b="1" dirty="0">
                          <a:solidFill>
                            <a:srgbClr val="58595B"/>
                          </a:solidFill>
                          <a:latin typeface="+mn-lt"/>
                          <a:ea typeface="Calibri"/>
                          <a:cs typeface="Calibri"/>
                          <a:sym typeface="Calibri"/>
                        </a:rPr>
                        <a:t>Potential effects of “social” distancing measures and school lockdown on child and adolescent mental health</a:t>
                      </a:r>
                      <a:endParaRPr sz="1100" b="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i="1" dirty="0">
                          <a:solidFill>
                            <a:srgbClr val="58595B"/>
                          </a:solidFill>
                          <a:latin typeface="+mn-lt"/>
                          <a:ea typeface="Calibri"/>
                          <a:cs typeface="Calibri"/>
                          <a:sym typeface="Calibri"/>
                        </a:rPr>
                        <a:t>Vera Clemens et al.</a:t>
                      </a:r>
                      <a:endParaRPr sz="1100" i="1"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l" rtl="0">
                        <a:lnSpc>
                          <a:spcPct val="120000"/>
                        </a:lnSpc>
                        <a:spcBef>
                          <a:spcPts val="0"/>
                        </a:spcBef>
                        <a:spcAft>
                          <a:spcPts val="0"/>
                        </a:spcAft>
                        <a:buNone/>
                      </a:pPr>
                      <a:r>
                        <a:rPr lang="en-US" sz="1100" dirty="0" smtClean="0">
                          <a:solidFill>
                            <a:srgbClr val="58595B"/>
                          </a:solidFill>
                          <a:latin typeface="+mn-lt"/>
                          <a:ea typeface="Calibri"/>
                          <a:cs typeface="Calibri"/>
                          <a:sym typeface="Calibri"/>
                        </a:rPr>
                        <a:t>Editorial</a:t>
                      </a:r>
                      <a:endParaRPr sz="1100" dirty="0">
                        <a:solidFill>
                          <a:srgbClr val="58595B"/>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a:solidFill>
                            <a:srgbClr val="58595B"/>
                          </a:solidFill>
                          <a:latin typeface="+mn-lt"/>
                          <a:ea typeface="Calibri"/>
                          <a:cs typeface="Calibri"/>
                          <a:sym typeface="Calibri"/>
                        </a:rPr>
                        <a:t>2020</a:t>
                      </a:r>
                      <a:endParaRPr sz="1100">
                        <a:solidFill>
                          <a:srgbClr val="58595B"/>
                        </a:solidFill>
                        <a:latin typeface="+mn-lt"/>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lvl="0" indent="0" algn="r" rtl="0">
                        <a:lnSpc>
                          <a:spcPct val="120000"/>
                        </a:lnSpc>
                        <a:spcBef>
                          <a:spcPts val="0"/>
                        </a:spcBef>
                        <a:spcAft>
                          <a:spcPts val="0"/>
                        </a:spcAft>
                        <a:buNone/>
                      </a:pPr>
                      <a:r>
                        <a:rPr lang="en-US" sz="1100" dirty="0">
                          <a:solidFill>
                            <a:schemeClr val="dk1"/>
                          </a:solidFill>
                          <a:latin typeface="+mn-lt"/>
                          <a:ea typeface="Calibri"/>
                          <a:cs typeface="Calibri"/>
                          <a:sym typeface="Calibri"/>
                        </a:rPr>
                        <a:t>12,705</a:t>
                      </a:r>
                      <a:endParaRPr sz="1100" dirty="0">
                        <a:solidFill>
                          <a:schemeClr val="dk1"/>
                        </a:solidFill>
                        <a:latin typeface="+mn-lt"/>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F9B479"/>
                    </a:solidFill>
                  </a:tcPr>
                </a:tc>
                <a:extLst>
                  <a:ext uri="{0D108BD9-81ED-4DB2-BD59-A6C34878D82A}">
                    <a16:rowId xmlns:a16="http://schemas.microsoft.com/office/drawing/2014/main" val="10010"/>
                  </a:ext>
                </a:extLst>
              </a:tr>
            </a:tbl>
          </a:graphicData>
        </a:graphic>
      </p:graphicFrame>
    </p:spTree>
    <p:custDataLst>
      <p:tags r:id="rId1"/>
    </p:custDataLst>
    <p:extLst>
      <p:ext uri="{BB962C8B-B14F-4D97-AF65-F5344CB8AC3E}">
        <p14:creationId xmlns:p14="http://schemas.microsoft.com/office/powerpoint/2010/main" val="9642067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968502" y="1893890"/>
            <a:ext cx="7908190" cy="4139595"/>
          </a:xfrm>
        </p:spPr>
        <p:txBody>
          <a:bodyPr/>
          <a:lstStyle/>
          <a:p>
            <a:pPr marL="285750" indent="-285750">
              <a:buFont typeface="Arial" panose="020B0604020202020204" pitchFamily="34" charset="0"/>
              <a:buChar char="•"/>
            </a:pPr>
            <a:r>
              <a:rPr lang="en-US" b="0" dirty="0"/>
              <a:t>Full access to all Springer subscription journal </a:t>
            </a:r>
            <a:r>
              <a:rPr lang="en-US" b="0" dirty="0" smtClean="0"/>
              <a:t>content for the institutions/authors of these institutions</a:t>
            </a:r>
            <a:endParaRPr lang="en-US" b="0" dirty="0"/>
          </a:p>
          <a:p>
            <a:pPr marL="285750" indent="-285750">
              <a:buFont typeface="Arial" panose="020B0604020202020204" pitchFamily="34" charset="0"/>
              <a:buChar char="•"/>
            </a:pPr>
            <a:r>
              <a:rPr lang="en-US" b="0" dirty="0" smtClean="0"/>
              <a:t>The </a:t>
            </a:r>
            <a:r>
              <a:rPr lang="en-US" b="0" dirty="0"/>
              <a:t>open access publication fee is covered by </a:t>
            </a:r>
            <a:r>
              <a:rPr lang="en-US" b="0" dirty="0" smtClean="0"/>
              <a:t>the author’s institution (for more than 1,850 Springer hybrid journals)</a:t>
            </a:r>
          </a:p>
          <a:p>
            <a:pPr marL="285750" indent="-285750">
              <a:buFont typeface="Arial" panose="020B0604020202020204" pitchFamily="34" charset="0"/>
              <a:buChar char="•"/>
            </a:pPr>
            <a:r>
              <a:rPr lang="en-US" b="0" dirty="0" smtClean="0"/>
              <a:t>Agreements with 21 countries</a:t>
            </a:r>
          </a:p>
          <a:p>
            <a:pPr marL="285750" indent="-285750">
              <a:buFont typeface="Arial" panose="020B0604020202020204" pitchFamily="34" charset="0"/>
              <a:buChar char="•"/>
            </a:pPr>
            <a:endParaRPr lang="en-US" b="0" dirty="0" smtClean="0"/>
          </a:p>
          <a:p>
            <a:r>
              <a:rPr lang="en-US" dirty="0"/>
              <a:t>Benefits for authors</a:t>
            </a:r>
          </a:p>
          <a:p>
            <a:pPr marL="285750" indent="-285750">
              <a:buFont typeface="Arial" panose="020B0604020202020204" pitchFamily="34" charset="0"/>
              <a:buChar char="•"/>
            </a:pPr>
            <a:r>
              <a:rPr lang="en-US" b="0" dirty="0" smtClean="0"/>
              <a:t>Higher </a:t>
            </a:r>
            <a:r>
              <a:rPr lang="en-US" b="0" dirty="0"/>
              <a:t>visibility and greater impact: In Springer hybrid journals, open access articles are accessed 4 times more often on average, and cited 1.6 more times on average</a:t>
            </a:r>
            <a:r>
              <a:rPr lang="en-US" b="0" dirty="0" smtClean="0"/>
              <a:t>.</a:t>
            </a:r>
            <a:endParaRPr lang="en-US" b="0" dirty="0"/>
          </a:p>
          <a:p>
            <a:pPr marL="285750" indent="-285750">
              <a:buFont typeface="Arial" panose="020B0604020202020204" pitchFamily="34" charset="0"/>
              <a:buChar char="•"/>
            </a:pPr>
            <a:r>
              <a:rPr lang="en-US" b="0" dirty="0"/>
              <a:t>Easy compliance with mandates: Many funders require open access, and some take compliance into account when assessing future grant applications.</a:t>
            </a:r>
          </a:p>
          <a:p>
            <a:pPr marL="285750" indent="-285750">
              <a:buFont typeface="Arial" panose="020B0604020202020204" pitchFamily="34" charset="0"/>
              <a:buChar char="•"/>
            </a:pPr>
            <a:r>
              <a:rPr lang="en-US" b="0" dirty="0"/>
              <a:t>The copyright remains with </a:t>
            </a:r>
            <a:r>
              <a:rPr lang="en-US" b="0" dirty="0" smtClean="0"/>
              <a:t>the authors</a:t>
            </a:r>
            <a:endParaRPr lang="de-DE" dirty="0"/>
          </a:p>
        </p:txBody>
      </p:sp>
      <p:sp>
        <p:nvSpPr>
          <p:cNvPr id="5" name="Title 4"/>
          <p:cNvSpPr>
            <a:spLocks noGrp="1"/>
          </p:cNvSpPr>
          <p:nvPr>
            <p:ph type="title"/>
          </p:nvPr>
        </p:nvSpPr>
        <p:spPr/>
        <p:txBody>
          <a:bodyPr/>
          <a:lstStyle/>
          <a:p>
            <a:r>
              <a:rPr lang="en-GB" sz="2800" dirty="0">
                <a:latin typeface="Calibri" pitchFamily="34" charset="0"/>
                <a:cs typeface="Calibri" pitchFamily="34" charset="0"/>
              </a:rPr>
              <a:t>Journal Usage, Visibility and </a:t>
            </a:r>
            <a:r>
              <a:rPr lang="en-GB" sz="2800" dirty="0">
                <a:latin typeface="Calibri" pitchFamily="34" charset="0"/>
                <a:cs typeface="Calibri" pitchFamily="34" charset="0"/>
              </a:rPr>
              <a:t>Impact</a:t>
            </a:r>
            <a:r>
              <a:rPr lang="en-US" dirty="0"/>
              <a:t/>
            </a:r>
            <a:br>
              <a:rPr lang="en-US" dirty="0"/>
            </a:br>
            <a:endParaRPr lang="de-DE" dirty="0"/>
          </a:p>
        </p:txBody>
      </p:sp>
      <p:sp>
        <p:nvSpPr>
          <p:cNvPr id="9" name="Title 4"/>
          <p:cNvSpPr txBox="1">
            <a:spLocks/>
          </p:cNvSpPr>
          <p:nvPr/>
        </p:nvSpPr>
        <p:spPr>
          <a:xfrm>
            <a:off x="1980225" y="1104998"/>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US" sz="1500" dirty="0">
                <a:solidFill>
                  <a:srgbClr val="58595B"/>
                </a:solidFill>
                <a:latin typeface="Calibri"/>
              </a:rPr>
              <a:t>Read </a:t>
            </a:r>
            <a:r>
              <a:rPr lang="en-US" sz="1500" dirty="0">
                <a:solidFill>
                  <a:srgbClr val="58595B"/>
                </a:solidFill>
                <a:latin typeface="Calibri"/>
              </a:rPr>
              <a:t>and Publish (Springer Compact) </a:t>
            </a:r>
            <a:r>
              <a:rPr lang="en-US" sz="1500" dirty="0">
                <a:solidFill>
                  <a:srgbClr val="58595B"/>
                </a:solidFill>
                <a:latin typeface="Calibri"/>
              </a:rPr>
              <a:t>agreements</a:t>
            </a:r>
            <a:endParaRPr lang="en-US" sz="1500" dirty="0">
              <a:solidFill>
                <a:srgbClr val="58595B"/>
              </a:solidFill>
              <a:latin typeface="Calibri"/>
            </a:endParaRPr>
          </a:p>
        </p:txBody>
      </p:sp>
    </p:spTree>
    <p:extLst>
      <p:ext uri="{BB962C8B-B14F-4D97-AF65-F5344CB8AC3E}">
        <p14:creationId xmlns:p14="http://schemas.microsoft.com/office/powerpoint/2010/main" val="126751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1968503" y="1488128"/>
            <a:ext cx="8239126" cy="5124480"/>
          </a:xfrm>
        </p:spPr>
        <p:txBody>
          <a:bodyPr/>
          <a:lstStyle/>
          <a:p>
            <a:pPr marL="0" lvl="2" indent="0">
              <a:buNone/>
            </a:pPr>
            <a:r>
              <a:rPr lang="de-DE" sz="1600" dirty="0">
                <a:hlinkClick r:id="rId3"/>
              </a:rPr>
              <a:t>17 </a:t>
            </a:r>
            <a:r>
              <a:rPr lang="de-DE" sz="1600" dirty="0" err="1">
                <a:hlinkClick r:id="rId3"/>
              </a:rPr>
              <a:t>Sustainable</a:t>
            </a:r>
            <a:r>
              <a:rPr lang="de-DE" sz="1600" dirty="0">
                <a:hlinkClick r:id="rId3"/>
              </a:rPr>
              <a:t> Development Goals </a:t>
            </a:r>
            <a:r>
              <a:rPr lang="de-DE" sz="1600" dirty="0" err="1">
                <a:hlinkClick r:id="rId3"/>
              </a:rPr>
              <a:t>of</a:t>
            </a:r>
            <a:r>
              <a:rPr lang="de-DE" sz="1600" dirty="0">
                <a:hlinkClick r:id="rId3"/>
              </a:rPr>
              <a:t> </a:t>
            </a:r>
            <a:r>
              <a:rPr lang="de-DE" sz="1600" dirty="0" err="1">
                <a:hlinkClick r:id="rId3"/>
              </a:rPr>
              <a:t>the</a:t>
            </a:r>
            <a:r>
              <a:rPr lang="de-DE" sz="1600" dirty="0">
                <a:hlinkClick r:id="rId3"/>
              </a:rPr>
              <a:t> United </a:t>
            </a:r>
            <a:r>
              <a:rPr lang="de-DE" sz="1600" dirty="0" err="1">
                <a:hlinkClick r:id="rId3"/>
              </a:rPr>
              <a:t>Nations</a:t>
            </a:r>
            <a:r>
              <a:rPr lang="de-DE" sz="1600" dirty="0"/>
              <a:t> (UN) </a:t>
            </a:r>
            <a:r>
              <a:rPr lang="de-DE" sz="1600" dirty="0" err="1"/>
              <a:t>that</a:t>
            </a:r>
            <a:r>
              <a:rPr lang="de-DE" sz="1600" dirty="0"/>
              <a:t> </a:t>
            </a:r>
            <a:r>
              <a:rPr lang="de-DE" sz="1600" dirty="0" err="1"/>
              <a:t>aim</a:t>
            </a:r>
            <a:r>
              <a:rPr lang="de-DE" sz="1600" dirty="0"/>
              <a:t> </a:t>
            </a:r>
            <a:r>
              <a:rPr lang="de-DE" sz="1600" dirty="0" err="1"/>
              <a:t>to</a:t>
            </a:r>
            <a:r>
              <a:rPr lang="de-DE" sz="1600" dirty="0"/>
              <a:t> </a:t>
            </a:r>
            <a:r>
              <a:rPr lang="de-DE" sz="1600" dirty="0" err="1"/>
              <a:t>secure</a:t>
            </a:r>
            <a:r>
              <a:rPr lang="de-DE" sz="1600" dirty="0"/>
              <a:t> </a:t>
            </a:r>
            <a:r>
              <a:rPr lang="de-DE" sz="1600" dirty="0" err="1"/>
              <a:t>worldwide</a:t>
            </a:r>
            <a:r>
              <a:rPr lang="de-DE" sz="1600" dirty="0"/>
              <a:t> </a:t>
            </a:r>
            <a:r>
              <a:rPr lang="de-DE" sz="1600" dirty="0" err="1"/>
              <a:t>sustainable</a:t>
            </a:r>
            <a:r>
              <a:rPr lang="de-DE" sz="1600" dirty="0"/>
              <a:t> </a:t>
            </a:r>
            <a:r>
              <a:rPr lang="de-DE" sz="1600" dirty="0" err="1"/>
              <a:t>development</a:t>
            </a:r>
            <a:r>
              <a:rPr lang="de-DE" sz="1600" dirty="0"/>
              <a:t> in </a:t>
            </a:r>
            <a:r>
              <a:rPr lang="de-DE" sz="1600" dirty="0" err="1"/>
              <a:t>economic</a:t>
            </a:r>
            <a:r>
              <a:rPr lang="de-DE" sz="1600" dirty="0"/>
              <a:t>, </a:t>
            </a:r>
            <a:r>
              <a:rPr lang="de-DE" sz="1600" dirty="0" err="1"/>
              <a:t>societal</a:t>
            </a:r>
            <a:r>
              <a:rPr lang="de-DE" sz="1600" dirty="0"/>
              <a:t> </a:t>
            </a:r>
            <a:r>
              <a:rPr lang="de-DE" sz="1600" dirty="0" err="1"/>
              <a:t>and</a:t>
            </a:r>
            <a:r>
              <a:rPr lang="de-DE" sz="1600" dirty="0"/>
              <a:t> environmental </a:t>
            </a:r>
            <a:r>
              <a:rPr lang="de-DE" sz="1600" dirty="0" err="1"/>
              <a:t>spheres</a:t>
            </a:r>
            <a:endParaRPr lang="de-DE" sz="1600" dirty="0"/>
          </a:p>
          <a:p>
            <a:pPr lvl="2"/>
            <a:r>
              <a:rPr lang="de-DE" sz="1600" dirty="0" err="1"/>
              <a:t>Came</a:t>
            </a:r>
            <a:r>
              <a:rPr lang="de-DE" sz="1600" dirty="0"/>
              <a:t> </a:t>
            </a:r>
            <a:r>
              <a:rPr lang="de-DE" sz="1600" dirty="0" err="1"/>
              <a:t>into</a:t>
            </a:r>
            <a:r>
              <a:rPr lang="de-DE" sz="1600" dirty="0"/>
              <a:t> </a:t>
            </a:r>
            <a:r>
              <a:rPr lang="de-DE" sz="1600" dirty="0" err="1"/>
              <a:t>effect</a:t>
            </a:r>
            <a:r>
              <a:rPr lang="de-DE" sz="1600" dirty="0"/>
              <a:t> in </a:t>
            </a:r>
            <a:r>
              <a:rPr lang="de-DE" sz="1600" dirty="0" err="1"/>
              <a:t>January</a:t>
            </a:r>
            <a:r>
              <a:rPr lang="de-DE" sz="1600" dirty="0"/>
              <a:t> 2016, </a:t>
            </a:r>
            <a:r>
              <a:rPr lang="de-DE" sz="1600" dirty="0" err="1"/>
              <a:t>goals</a:t>
            </a:r>
            <a:r>
              <a:rPr lang="de-DE" sz="1600" dirty="0"/>
              <a:t> </a:t>
            </a:r>
            <a:r>
              <a:rPr lang="de-DE" sz="1600" dirty="0" err="1"/>
              <a:t>to</a:t>
            </a:r>
            <a:r>
              <a:rPr lang="de-DE" sz="1600" dirty="0"/>
              <a:t> </a:t>
            </a:r>
            <a:r>
              <a:rPr lang="de-DE" sz="1600" dirty="0" err="1"/>
              <a:t>be</a:t>
            </a:r>
            <a:r>
              <a:rPr lang="de-DE" sz="1600" dirty="0"/>
              <a:t> </a:t>
            </a:r>
            <a:r>
              <a:rPr lang="de-DE" sz="1600" dirty="0" err="1"/>
              <a:t>achieved</a:t>
            </a:r>
            <a:r>
              <a:rPr lang="de-DE" sz="1600" dirty="0"/>
              <a:t> </a:t>
            </a:r>
            <a:r>
              <a:rPr lang="de-DE" sz="1600" dirty="0" err="1"/>
              <a:t>by</a:t>
            </a:r>
            <a:r>
              <a:rPr lang="de-DE" sz="1600" dirty="0"/>
              <a:t> 2030</a:t>
            </a:r>
          </a:p>
          <a:p>
            <a:pPr lvl="2"/>
            <a:r>
              <a:rPr lang="de-DE" sz="1600" dirty="0" err="1"/>
              <a:t>specific</a:t>
            </a:r>
            <a:r>
              <a:rPr lang="de-DE" sz="1600" dirty="0"/>
              <a:t> </a:t>
            </a:r>
            <a:r>
              <a:rPr lang="de-DE" sz="1600" dirty="0" err="1"/>
              <a:t>targets</a:t>
            </a:r>
            <a:r>
              <a:rPr lang="de-DE" sz="1600" dirty="0"/>
              <a:t> </a:t>
            </a:r>
            <a:r>
              <a:rPr lang="de-DE" sz="1600" dirty="0" err="1"/>
              <a:t>and</a:t>
            </a:r>
            <a:r>
              <a:rPr lang="de-DE" sz="1600" dirty="0"/>
              <a:t> </a:t>
            </a:r>
            <a:r>
              <a:rPr lang="de-DE" sz="1600" dirty="0" err="1"/>
              <a:t>indicators</a:t>
            </a:r>
            <a:r>
              <a:rPr lang="de-DE" sz="1600" dirty="0"/>
              <a:t> </a:t>
            </a:r>
            <a:r>
              <a:rPr lang="de-DE" sz="1600" dirty="0" err="1"/>
              <a:t>serve</a:t>
            </a:r>
            <a:r>
              <a:rPr lang="de-DE" sz="1600" dirty="0"/>
              <a:t> </a:t>
            </a:r>
            <a:r>
              <a:rPr lang="de-DE" sz="1600" dirty="0" err="1"/>
              <a:t>to</a:t>
            </a:r>
            <a:r>
              <a:rPr lang="de-DE" sz="1600" dirty="0"/>
              <a:t> </a:t>
            </a:r>
            <a:r>
              <a:rPr lang="de-DE" sz="1600" dirty="0" err="1"/>
              <a:t>assess</a:t>
            </a:r>
            <a:r>
              <a:rPr lang="de-DE" sz="1600" dirty="0"/>
              <a:t> </a:t>
            </a:r>
            <a:r>
              <a:rPr lang="de-DE" sz="1600" dirty="0" err="1"/>
              <a:t>the</a:t>
            </a:r>
            <a:r>
              <a:rPr lang="de-DE" sz="1600" dirty="0"/>
              <a:t> </a:t>
            </a:r>
            <a:r>
              <a:rPr lang="de-DE" sz="1600" dirty="0" err="1"/>
              <a:t>progress</a:t>
            </a:r>
            <a:r>
              <a:rPr lang="de-DE" sz="1600" dirty="0"/>
              <a:t> in </a:t>
            </a:r>
            <a:r>
              <a:rPr lang="de-DE" sz="1600" dirty="0" err="1"/>
              <a:t>achieving</a:t>
            </a:r>
            <a:r>
              <a:rPr lang="de-DE" sz="1600" dirty="0"/>
              <a:t> </a:t>
            </a:r>
            <a:r>
              <a:rPr lang="de-DE" sz="1600" dirty="0" err="1"/>
              <a:t>the</a:t>
            </a:r>
            <a:r>
              <a:rPr lang="de-DE" sz="1600" dirty="0"/>
              <a:t> 17 </a:t>
            </a:r>
            <a:r>
              <a:rPr lang="de-DE" sz="1600" dirty="0" err="1"/>
              <a:t>goals</a:t>
            </a:r>
            <a:endParaRPr lang="de-DE" sz="1600" dirty="0"/>
          </a:p>
          <a:p>
            <a:pPr marL="0" lvl="2" indent="0">
              <a:buNone/>
            </a:pPr>
            <a:endParaRPr lang="de-DE" sz="1600" dirty="0"/>
          </a:p>
          <a:p>
            <a:pPr marL="197012" lvl="2" indent="-197012"/>
            <a:endParaRPr lang="de-DE" sz="1600" dirty="0"/>
          </a:p>
          <a:p>
            <a:pPr marL="0" lvl="2" indent="0">
              <a:buNone/>
            </a:pPr>
            <a:r>
              <a:rPr lang="de-DE" sz="1600" dirty="0"/>
              <a:t>Publications </a:t>
            </a:r>
            <a:r>
              <a:rPr lang="de-DE" sz="1600" dirty="0"/>
              <a:t>in </a:t>
            </a:r>
            <a:r>
              <a:rPr lang="de-DE" sz="1600" dirty="0"/>
              <a:t>ECAP </a:t>
            </a:r>
            <a:r>
              <a:rPr lang="de-DE" sz="1600" dirty="0"/>
              <a:t>contribute to SDG 3 „Good Health and Well-being“ (</a:t>
            </a:r>
            <a:r>
              <a:rPr lang="de-DE" sz="1600" dirty="0">
                <a:hlinkClick r:id="rId4"/>
              </a:rPr>
              <a:t>https://www.un.org/sustainabledevelopment/health</a:t>
            </a:r>
            <a:r>
              <a:rPr lang="de-DE" sz="1600" dirty="0">
                <a:hlinkClick r:id="rId4"/>
              </a:rPr>
              <a:t>/</a:t>
            </a:r>
            <a:r>
              <a:rPr lang="de-DE" sz="1600" dirty="0"/>
              <a:t>)</a:t>
            </a:r>
          </a:p>
          <a:p>
            <a:pPr marL="197012" lvl="2" indent="-197012"/>
            <a:r>
              <a:rPr lang="en-US" sz="1600" b="1" dirty="0"/>
              <a:t>2022:</a:t>
            </a:r>
            <a:r>
              <a:rPr lang="en-US" sz="1600" dirty="0"/>
              <a:t> </a:t>
            </a:r>
            <a:r>
              <a:rPr lang="en-US" sz="1600" b="1" dirty="0"/>
              <a:t>5</a:t>
            </a:r>
            <a:r>
              <a:rPr lang="en-US" sz="1600" dirty="0"/>
              <a:t> </a:t>
            </a:r>
            <a:r>
              <a:rPr lang="en-US" sz="1600" dirty="0"/>
              <a:t>articles </a:t>
            </a:r>
            <a:r>
              <a:rPr lang="en-US" sz="1600" dirty="0"/>
              <a:t>featured </a:t>
            </a:r>
            <a:r>
              <a:rPr lang="en-US" sz="1600" dirty="0"/>
              <a:t>in Springer Nature’s </a:t>
            </a:r>
            <a:r>
              <a:rPr lang="en-US" sz="1600" u="sng" dirty="0"/>
              <a:t>Mental Health Awareness Month </a:t>
            </a:r>
            <a:r>
              <a:rPr lang="en-US" sz="1600" dirty="0"/>
              <a:t>campaign</a:t>
            </a:r>
            <a:br>
              <a:rPr lang="en-US" sz="1600" dirty="0"/>
            </a:br>
            <a:r>
              <a:rPr lang="en-US" sz="1600" dirty="0"/>
              <a:t>There </a:t>
            </a:r>
            <a:r>
              <a:rPr lang="en-US" sz="1600" dirty="0"/>
              <a:t>is one ECAP article featured in each of the following </a:t>
            </a:r>
            <a:r>
              <a:rPr lang="en-US" sz="1600" dirty="0"/>
              <a:t>subfields:</a:t>
            </a:r>
            <a:br>
              <a:rPr lang="en-US" sz="1600" dirty="0"/>
            </a:br>
            <a:r>
              <a:rPr lang="en-US" sz="1600" dirty="0"/>
              <a:t>Children </a:t>
            </a:r>
            <a:r>
              <a:rPr lang="en-US" sz="1600" dirty="0"/>
              <a:t>&amp; Young </a:t>
            </a:r>
            <a:r>
              <a:rPr lang="en-US" sz="1600" dirty="0"/>
              <a:t>Adults, Gender </a:t>
            </a:r>
            <a:r>
              <a:rPr lang="en-US" sz="1600" dirty="0"/>
              <a:t>&amp; LGBTQ</a:t>
            </a:r>
            <a:r>
              <a:rPr lang="en-US" sz="1600" dirty="0"/>
              <a:t>+, Poverty </a:t>
            </a:r>
            <a:r>
              <a:rPr lang="en-US" sz="1600" dirty="0"/>
              <a:t>and Mental </a:t>
            </a:r>
            <a:r>
              <a:rPr lang="en-US" sz="1600" dirty="0"/>
              <a:t>Health, and </a:t>
            </a:r>
            <a:r>
              <a:rPr lang="en-US" sz="1600" dirty="0"/>
              <a:t>two articles in </a:t>
            </a:r>
            <a:r>
              <a:rPr lang="en-US" sz="1600" dirty="0"/>
              <a:t>Culture</a:t>
            </a:r>
            <a:r>
              <a:rPr lang="en-US" sz="1600" dirty="0"/>
              <a:t>, </a:t>
            </a:r>
            <a:r>
              <a:rPr lang="en-US" sz="1600" dirty="0" err="1"/>
              <a:t>Colonisation</a:t>
            </a:r>
            <a:r>
              <a:rPr lang="en-US" sz="1600" dirty="0"/>
              <a:t> &amp; </a:t>
            </a:r>
            <a:r>
              <a:rPr lang="en-US" sz="1600" dirty="0"/>
              <a:t>Immigration.</a:t>
            </a:r>
          </a:p>
          <a:p>
            <a:pPr marL="197012" lvl="2" indent="-197012"/>
            <a:r>
              <a:rPr lang="de-DE" sz="1600" b="1" dirty="0"/>
              <a:t>2021:</a:t>
            </a:r>
          </a:p>
          <a:p>
            <a:pPr marL="431962" lvl="3" indent="-197012"/>
            <a:r>
              <a:rPr lang="en-US" sz="1600" b="1" dirty="0"/>
              <a:t>2</a:t>
            </a:r>
            <a:r>
              <a:rPr lang="en-US" sz="1600" dirty="0"/>
              <a:t> </a:t>
            </a:r>
            <a:r>
              <a:rPr lang="en-US" sz="1600" dirty="0"/>
              <a:t>articles featured in </a:t>
            </a:r>
            <a:r>
              <a:rPr lang="de-DE" sz="1600" dirty="0"/>
              <a:t>Springer Nature </a:t>
            </a:r>
            <a:r>
              <a:rPr lang="de-DE" sz="1600" u="sng" dirty="0" err="1"/>
              <a:t>Suicide</a:t>
            </a:r>
            <a:r>
              <a:rPr lang="de-DE" sz="1600" u="sng" dirty="0"/>
              <a:t> </a:t>
            </a:r>
            <a:r>
              <a:rPr lang="de-DE" sz="1600" u="sng" dirty="0" err="1"/>
              <a:t>Prevention</a:t>
            </a:r>
            <a:r>
              <a:rPr lang="de-DE" sz="1600" u="sng" dirty="0"/>
              <a:t> </a:t>
            </a:r>
            <a:r>
              <a:rPr lang="de-DE" sz="1600" dirty="0" err="1"/>
              <a:t>Campaign</a:t>
            </a:r>
            <a:r>
              <a:rPr lang="de-DE" sz="1600" dirty="0"/>
              <a:t/>
            </a:r>
            <a:br>
              <a:rPr lang="de-DE" sz="1600" dirty="0"/>
            </a:br>
            <a:r>
              <a:rPr lang="en-US" sz="1600" dirty="0"/>
              <a:t>subfields </a:t>
            </a:r>
            <a:r>
              <a:rPr lang="en-US" sz="1600" dirty="0"/>
              <a:t>“Psycho-social, Societal, and Cultural Influences” and “Mental Wellbeing and Resilience</a:t>
            </a:r>
            <a:r>
              <a:rPr lang="en-US" sz="1600" dirty="0"/>
              <a:t>”</a:t>
            </a:r>
          </a:p>
          <a:p>
            <a:pPr marL="431962" lvl="3" indent="-197012"/>
            <a:r>
              <a:rPr lang="en-US" sz="1600" b="1" dirty="0"/>
              <a:t>1</a:t>
            </a:r>
            <a:r>
              <a:rPr lang="en-US" sz="1600" dirty="0"/>
              <a:t> article featured in </a:t>
            </a:r>
            <a:r>
              <a:rPr lang="en-US" sz="1600" dirty="0"/>
              <a:t>Springer Nature </a:t>
            </a:r>
            <a:r>
              <a:rPr lang="en-US" sz="1600" u="sng" dirty="0"/>
              <a:t>Climate Change &amp; </a:t>
            </a:r>
            <a:r>
              <a:rPr lang="en-US" sz="1600" u="sng" dirty="0"/>
              <a:t>Health</a:t>
            </a:r>
            <a:r>
              <a:rPr lang="en-US" sz="1600" dirty="0"/>
              <a:t> Campaign</a:t>
            </a:r>
            <a:r>
              <a:rPr lang="en-US" sz="1600" dirty="0"/>
              <a:t/>
            </a:r>
            <a:br>
              <a:rPr lang="en-US" sz="1600" dirty="0"/>
            </a:br>
            <a:r>
              <a:rPr lang="en-US" sz="1600" dirty="0"/>
              <a:t>subfield “Environmental </a:t>
            </a:r>
            <a:r>
              <a:rPr lang="en-US" sz="1600" dirty="0"/>
              <a:t>health &amp; Direct climate impacts on health”</a:t>
            </a:r>
            <a:endParaRPr lang="de-DE" sz="1600" dirty="0"/>
          </a:p>
        </p:txBody>
      </p:sp>
      <p:sp>
        <p:nvSpPr>
          <p:cNvPr id="3" name="Titel 2"/>
          <p:cNvSpPr>
            <a:spLocks noGrp="1"/>
          </p:cNvSpPr>
          <p:nvPr>
            <p:ph type="title"/>
          </p:nvPr>
        </p:nvSpPr>
        <p:spPr/>
        <p:txBody>
          <a:bodyPr/>
          <a:lstStyle/>
          <a:p>
            <a:r>
              <a:rPr lang="en-US" dirty="0" smtClean="0"/>
              <a:t>Springer Nature Sustainable Development Goals Publishing Program</a:t>
            </a:r>
            <a:endParaRPr lang="de-DE" dirty="0"/>
          </a:p>
        </p:txBody>
      </p:sp>
    </p:spTree>
    <p:extLst>
      <p:ext uri="{BB962C8B-B14F-4D97-AF65-F5344CB8AC3E}">
        <p14:creationId xmlns:p14="http://schemas.microsoft.com/office/powerpoint/2010/main" val="3088090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1968502" y="1436692"/>
            <a:ext cx="8239126" cy="4308872"/>
          </a:xfrm>
        </p:spPr>
        <p:txBody>
          <a:bodyPr/>
          <a:lstStyle/>
          <a:p>
            <a:pPr marL="285750" indent="-285750">
              <a:lnSpc>
                <a:spcPct val="150000"/>
              </a:lnSpc>
              <a:spcBef>
                <a:spcPts val="120"/>
              </a:spcBef>
              <a:spcAft>
                <a:spcPts val="100"/>
              </a:spcAft>
              <a:buClr>
                <a:srgbClr val="0176C3"/>
              </a:buClr>
              <a:buSzPct val="130000"/>
              <a:buFont typeface="Arial" pitchFamily="34" charset="0"/>
              <a:buChar char="•"/>
              <a:defRPr/>
            </a:pPr>
            <a:r>
              <a:rPr lang="en-US" b="0" dirty="0" smtClean="0"/>
              <a:t>“Congress subscriptions”:</a:t>
            </a:r>
            <a:br>
              <a:rPr lang="en-US" b="0" dirty="0" smtClean="0"/>
            </a:br>
            <a:r>
              <a:rPr lang="en-US" b="0" dirty="0" smtClean="0"/>
              <a:t>2 years personal online full-text access for ESCAP congress attendees since congress in 2013</a:t>
            </a:r>
          </a:p>
          <a:p>
            <a:pPr marL="285750" indent="-285750">
              <a:lnSpc>
                <a:spcPct val="150000"/>
              </a:lnSpc>
              <a:spcBef>
                <a:spcPts val="120"/>
              </a:spcBef>
              <a:spcAft>
                <a:spcPts val="100"/>
              </a:spcAft>
              <a:buClr>
                <a:srgbClr val="0176C3"/>
              </a:buClr>
              <a:buSzPct val="130000"/>
              <a:buFont typeface="Arial" pitchFamily="34" charset="0"/>
              <a:buChar char="•"/>
              <a:defRPr/>
            </a:pPr>
            <a:r>
              <a:rPr lang="en-US" b="0" dirty="0" smtClean="0"/>
              <a:t>ESCAP Communications:</a:t>
            </a:r>
            <a:br>
              <a:rPr lang="en-US" b="0" dirty="0" smtClean="0"/>
            </a:br>
            <a:r>
              <a:rPr lang="en-US" b="0" dirty="0" smtClean="0"/>
              <a:t>3-4 articles per year published in regular issues of ECAP</a:t>
            </a:r>
          </a:p>
          <a:p>
            <a:pPr marL="285750" indent="-285750">
              <a:lnSpc>
                <a:spcPct val="150000"/>
              </a:lnSpc>
              <a:spcBef>
                <a:spcPts val="120"/>
              </a:spcBef>
              <a:spcAft>
                <a:spcPts val="100"/>
              </a:spcAft>
              <a:buClr>
                <a:srgbClr val="0176C3"/>
              </a:buClr>
              <a:buSzPct val="130000"/>
              <a:buFont typeface="Arial" pitchFamily="34" charset="0"/>
              <a:buChar char="•"/>
              <a:defRPr/>
            </a:pPr>
            <a:r>
              <a:rPr lang="en-US" b="0" dirty="0" smtClean="0"/>
              <a:t>ESCAP homepage featuring ECAP:</a:t>
            </a:r>
            <a:endParaRPr lang="en-US" b="0" dirty="0"/>
          </a:p>
          <a:p>
            <a:pPr marL="508000" lvl="2" indent="-285750">
              <a:lnSpc>
                <a:spcPct val="150000"/>
              </a:lnSpc>
              <a:spcBef>
                <a:spcPts val="120"/>
              </a:spcBef>
              <a:spcAft>
                <a:spcPts val="100"/>
              </a:spcAft>
              <a:buClr>
                <a:srgbClr val="0176C3"/>
              </a:buClr>
              <a:buSzPct val="130000"/>
              <a:buFont typeface="Arial" pitchFamily="34" charset="0"/>
              <a:buChar char="•"/>
              <a:defRPr/>
            </a:pPr>
            <a:r>
              <a:rPr lang="en-US" b="0" dirty="0" smtClean="0">
                <a:latin typeface="+mj-lt"/>
              </a:rPr>
              <a:t>Article previews (</a:t>
            </a:r>
            <a:r>
              <a:rPr lang="en-US" b="0" dirty="0">
                <a:latin typeface="+mj-lt"/>
              </a:rPr>
              <a:t>directly submitted by </a:t>
            </a:r>
            <a:r>
              <a:rPr lang="en-US" b="0" dirty="0" smtClean="0">
                <a:latin typeface="+mj-lt"/>
              </a:rPr>
              <a:t>authors)</a:t>
            </a:r>
          </a:p>
          <a:p>
            <a:pPr marL="508000" lvl="2" indent="-285750">
              <a:lnSpc>
                <a:spcPct val="150000"/>
              </a:lnSpc>
              <a:spcBef>
                <a:spcPts val="120"/>
              </a:spcBef>
              <a:spcAft>
                <a:spcPts val="100"/>
              </a:spcAft>
              <a:buClr>
                <a:srgbClr val="0176C3"/>
              </a:buClr>
              <a:buSzPct val="130000"/>
              <a:buFont typeface="Arial" pitchFamily="34" charset="0"/>
              <a:buChar char="•"/>
              <a:defRPr/>
            </a:pPr>
            <a:r>
              <a:rPr lang="en-US" dirty="0" smtClean="0">
                <a:latin typeface="+mj-lt"/>
              </a:rPr>
              <a:t>Tables of content including links</a:t>
            </a:r>
            <a:endParaRPr lang="en-US" b="0" dirty="0" smtClean="0">
              <a:latin typeface="+mj-lt"/>
            </a:endParaRPr>
          </a:p>
          <a:p>
            <a:pPr marL="285750" indent="-285750">
              <a:lnSpc>
                <a:spcPct val="150000"/>
              </a:lnSpc>
              <a:spcBef>
                <a:spcPts val="120"/>
              </a:spcBef>
              <a:spcAft>
                <a:spcPts val="100"/>
              </a:spcAft>
              <a:buClr>
                <a:srgbClr val="0176C3"/>
              </a:buClr>
              <a:buSzPct val="130000"/>
              <a:buFont typeface="Arial" pitchFamily="34" charset="0"/>
              <a:buChar char="•"/>
              <a:defRPr/>
            </a:pPr>
            <a:r>
              <a:rPr lang="en-US" b="0" dirty="0" smtClean="0">
                <a:latin typeface="+mj-lt"/>
              </a:rPr>
              <a:t>ESCAP </a:t>
            </a:r>
            <a:r>
              <a:rPr lang="en-US" b="0" dirty="0">
                <a:latin typeface="+mj-lt"/>
              </a:rPr>
              <a:t>and Springer </a:t>
            </a:r>
            <a:r>
              <a:rPr lang="en-US" b="0" dirty="0" smtClean="0">
                <a:latin typeface="+mj-lt"/>
              </a:rPr>
              <a:t>newsletters</a:t>
            </a:r>
          </a:p>
          <a:p>
            <a:pPr marL="285750" indent="-285750">
              <a:lnSpc>
                <a:spcPct val="150000"/>
              </a:lnSpc>
              <a:spcBef>
                <a:spcPts val="120"/>
              </a:spcBef>
              <a:spcAft>
                <a:spcPts val="100"/>
              </a:spcAft>
              <a:buClr>
                <a:srgbClr val="0176C3"/>
              </a:buClr>
              <a:buSzPct val="130000"/>
              <a:buFont typeface="Arial" pitchFamily="34" charset="0"/>
              <a:buChar char="•"/>
              <a:defRPr/>
            </a:pPr>
            <a:endParaRPr lang="en-US" b="0" dirty="0" smtClean="0">
              <a:latin typeface="+mj-lt"/>
            </a:endParaRPr>
          </a:p>
        </p:txBody>
      </p:sp>
      <p:sp>
        <p:nvSpPr>
          <p:cNvPr id="6" name="Title 3"/>
          <p:cNvSpPr txBox="1">
            <a:spLocks/>
          </p:cNvSpPr>
          <p:nvPr/>
        </p:nvSpPr>
        <p:spPr>
          <a:xfrm>
            <a:off x="1968501" y="659271"/>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chemeClr val="bg1"/>
                </a:solidFill>
                <a:latin typeface="+mj-lt"/>
                <a:ea typeface="+mj-ea"/>
                <a:cs typeface="+mj-cs"/>
              </a:defRPr>
            </a:lvl1pPr>
          </a:lstStyle>
          <a:p>
            <a:r>
              <a:rPr lang="en-GB" sz="2100" dirty="0">
                <a:solidFill>
                  <a:srgbClr val="486A7E"/>
                </a:solidFill>
                <a:latin typeface="Calibri" pitchFamily="34" charset="0"/>
                <a:cs typeface="Calibri" pitchFamily="34" charset="0"/>
              </a:rPr>
              <a:t>ESCAP and </a:t>
            </a:r>
            <a:r>
              <a:rPr lang="en-GB" sz="2100" dirty="0" err="1">
                <a:solidFill>
                  <a:srgbClr val="486A7E"/>
                </a:solidFill>
                <a:latin typeface="Calibri" pitchFamily="34" charset="0"/>
                <a:cs typeface="Calibri" pitchFamily="34" charset="0"/>
              </a:rPr>
              <a:t>SpringerNature</a:t>
            </a:r>
            <a:r>
              <a:rPr lang="en-GB" sz="2100" dirty="0">
                <a:solidFill>
                  <a:srgbClr val="486A7E"/>
                </a:solidFill>
                <a:latin typeface="Calibri" pitchFamily="34" charset="0"/>
                <a:cs typeface="Calibri" pitchFamily="34" charset="0"/>
              </a:rPr>
              <a:t>: Cooperation and Synergy</a:t>
            </a:r>
            <a:endParaRPr lang="en-GB" sz="2100" dirty="0">
              <a:solidFill>
                <a:srgbClr val="486A7E"/>
              </a:solidFill>
              <a:latin typeface="Calibri"/>
            </a:endParaRPr>
          </a:p>
        </p:txBody>
      </p:sp>
    </p:spTree>
    <p:extLst>
      <p:ext uri="{BB962C8B-B14F-4D97-AF65-F5344CB8AC3E}">
        <p14:creationId xmlns:p14="http://schemas.microsoft.com/office/powerpoint/2010/main" val="1173944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nvPr>
        </p:nvGraphicFramePr>
        <p:xfrm>
          <a:off x="1968503" y="1118919"/>
          <a:ext cx="7249225" cy="3660648"/>
        </p:xfrm>
        <a:graphic>
          <a:graphicData uri="http://schemas.openxmlformats.org/drawingml/2006/table">
            <a:tbl>
              <a:tblPr firstRow="1" bandRow="1">
                <a:tableStyleId>{5C22544A-7EE6-4342-B048-85BDC9FD1C3A}</a:tableStyleId>
              </a:tblPr>
              <a:tblGrid>
                <a:gridCol w="3159920">
                  <a:extLst>
                    <a:ext uri="{9D8B030D-6E8A-4147-A177-3AD203B41FA5}">
                      <a16:colId xmlns:a16="http://schemas.microsoft.com/office/drawing/2014/main" val="20000"/>
                    </a:ext>
                  </a:extLst>
                </a:gridCol>
                <a:gridCol w="817861">
                  <a:extLst>
                    <a:ext uri="{9D8B030D-6E8A-4147-A177-3AD203B41FA5}">
                      <a16:colId xmlns:a16="http://schemas.microsoft.com/office/drawing/2014/main" val="20001"/>
                    </a:ext>
                  </a:extLst>
                </a:gridCol>
                <a:gridCol w="817861">
                  <a:extLst>
                    <a:ext uri="{9D8B030D-6E8A-4147-A177-3AD203B41FA5}">
                      <a16:colId xmlns:a16="http://schemas.microsoft.com/office/drawing/2014/main" val="20002"/>
                    </a:ext>
                  </a:extLst>
                </a:gridCol>
                <a:gridCol w="817861">
                  <a:extLst>
                    <a:ext uri="{9D8B030D-6E8A-4147-A177-3AD203B41FA5}">
                      <a16:colId xmlns:a16="http://schemas.microsoft.com/office/drawing/2014/main" val="20004"/>
                    </a:ext>
                  </a:extLst>
                </a:gridCol>
                <a:gridCol w="817861">
                  <a:extLst>
                    <a:ext uri="{9D8B030D-6E8A-4147-A177-3AD203B41FA5}">
                      <a16:colId xmlns:a16="http://schemas.microsoft.com/office/drawing/2014/main" val="3277160070"/>
                    </a:ext>
                  </a:extLst>
                </a:gridCol>
                <a:gridCol w="817861">
                  <a:extLst>
                    <a:ext uri="{9D8B030D-6E8A-4147-A177-3AD203B41FA5}">
                      <a16:colId xmlns:a16="http://schemas.microsoft.com/office/drawing/2014/main" val="2801187491"/>
                    </a:ext>
                  </a:extLst>
                </a:gridCol>
              </a:tblGrid>
              <a:tr h="239817">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1100" u="none" strike="noStrike" cap="none" normalizeH="0" baseline="0" dirty="0" smtClean="0">
                          <a:ln>
                            <a:noFill/>
                          </a:ln>
                          <a:effectLst/>
                          <a:latin typeface="+mn-lt"/>
                        </a:rPr>
                        <a:t>Submissions</a:t>
                      </a:r>
                      <a:endParaRPr kumimoji="0" lang="de-DE" sz="1100" b="1" i="0" u="none" strike="noStrike" cap="none" normalizeH="0" baseline="0" dirty="0" smtClean="0">
                        <a:ln>
                          <a:noFill/>
                        </a:ln>
                        <a:solidFill>
                          <a:schemeClr val="bg1"/>
                        </a:solidFill>
                        <a:effectLst/>
                        <a:latin typeface="+mn-lt"/>
                        <a:cs typeface="Calibri" pitchFamily="34" charset="0"/>
                      </a:endParaRPr>
                    </a:p>
                  </a:txBody>
                  <a:tcPr marL="49530" marR="49530" anchor="ctr" horzOverflow="overflow"/>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2018</a:t>
                      </a:r>
                    </a:p>
                  </a:txBody>
                  <a:tcPr marL="49530" marR="49530" anchor="ctr" horzOverflow="overflow"/>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2019</a:t>
                      </a:r>
                    </a:p>
                  </a:txBody>
                  <a:tcPr marL="49530" marR="49530" anchor="ctr" horzOverflow="overflow"/>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2020</a:t>
                      </a:r>
                    </a:p>
                  </a:txBody>
                  <a:tcPr marL="49530" marR="49530" anchor="ctr" horzOverflow="overflow"/>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2021</a:t>
                      </a:r>
                    </a:p>
                  </a:txBody>
                  <a:tcPr marL="49530" marR="49530" anchor="ctr" horzOverflow="overflow"/>
                </a:tc>
                <a:tc>
                  <a:txBody>
                    <a:bodyPr/>
                    <a:lstStyle/>
                    <a:p>
                      <a:pPr marL="0" marR="0" lvl="0" indent="0" algn="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06/2022</a:t>
                      </a:r>
                    </a:p>
                  </a:txBody>
                  <a:tcPr marL="49530" marR="49530" anchor="ctr" horzOverflow="overflow"/>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1100" b="1" dirty="0" smtClean="0">
                          <a:solidFill>
                            <a:schemeClr val="tx1"/>
                          </a:solidFill>
                          <a:latin typeface="+mn-lt"/>
                        </a:rPr>
                        <a:t>Total</a:t>
                      </a:r>
                      <a:r>
                        <a:rPr lang="en-US" sz="1100" b="1" baseline="0" dirty="0" smtClean="0">
                          <a:solidFill>
                            <a:schemeClr val="tx1"/>
                          </a:solidFill>
                          <a:latin typeface="+mn-lt"/>
                        </a:rPr>
                        <a:t> Submitted</a:t>
                      </a:r>
                      <a:endParaRPr lang="en-US" sz="1100" b="1" dirty="0">
                        <a:solidFill>
                          <a:schemeClr val="tx1"/>
                        </a:solidFill>
                        <a:latin typeface="+mn-lt"/>
                        <a:ea typeface="Times New Roman"/>
                        <a:cs typeface="Calibri" pitchFamily="34" charset="0"/>
                      </a:endParaRPr>
                    </a:p>
                  </a:txBody>
                  <a:tcPr marL="49530" marR="49530" anchor="ctr"/>
                </a:tc>
                <a:tc>
                  <a:txBody>
                    <a:bodyPr/>
                    <a:lstStyle/>
                    <a:p>
                      <a:pPr algn="r" fontAlgn="t">
                        <a:lnSpc>
                          <a:spcPts val="1690"/>
                        </a:lnSpc>
                        <a:spcAft>
                          <a:spcPts val="0"/>
                        </a:spcAft>
                      </a:pPr>
                      <a:r>
                        <a:rPr lang="de-DE" sz="1100" b="1" dirty="0" smtClean="0">
                          <a:solidFill>
                            <a:schemeClr val="tx1"/>
                          </a:solidFill>
                          <a:effectLst/>
                          <a:latin typeface="Calibri"/>
                          <a:ea typeface="Times New Roman"/>
                        </a:rPr>
                        <a:t>490</a:t>
                      </a:r>
                      <a:endParaRPr lang="de-DE" sz="1100" b="1" dirty="0">
                        <a:solidFill>
                          <a:schemeClr val="tx1"/>
                        </a:solidFill>
                        <a:effectLst/>
                        <a:latin typeface="Calibri"/>
                        <a:ea typeface="Times New Roman"/>
                      </a:endParaRPr>
                    </a:p>
                  </a:txBody>
                  <a:tcPr marL="48154" marR="48154" marT="0" marB="0" anchor="ctr"/>
                </a:tc>
                <a:tc>
                  <a:txBody>
                    <a:bodyPr/>
                    <a:lstStyle/>
                    <a:p>
                      <a:pPr algn="r" fontAlgn="t">
                        <a:lnSpc>
                          <a:spcPts val="1690"/>
                        </a:lnSpc>
                        <a:spcAft>
                          <a:spcPts val="0"/>
                        </a:spcAft>
                      </a:pPr>
                      <a:r>
                        <a:rPr lang="de-DE" sz="1100" b="1" dirty="0" smtClean="0">
                          <a:solidFill>
                            <a:schemeClr val="tx1"/>
                          </a:solidFill>
                          <a:effectLst/>
                          <a:latin typeface="Calibri"/>
                          <a:ea typeface="Times New Roman"/>
                        </a:rPr>
                        <a:t>563</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90"/>
                        </a:lnSpc>
                        <a:spcAft>
                          <a:spcPts val="0"/>
                        </a:spcAft>
                      </a:pPr>
                      <a:r>
                        <a:rPr lang="de-DE" sz="1100" b="1" dirty="0" smtClean="0">
                          <a:solidFill>
                            <a:schemeClr val="tx1"/>
                          </a:solidFill>
                          <a:effectLst/>
                          <a:latin typeface="Calibri"/>
                          <a:ea typeface="Times New Roman"/>
                        </a:rPr>
                        <a:t>758</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90"/>
                        </a:lnSpc>
                        <a:spcAft>
                          <a:spcPts val="0"/>
                        </a:spcAft>
                      </a:pPr>
                      <a:r>
                        <a:rPr lang="de-DE" sz="1100" b="1" dirty="0" smtClean="0">
                          <a:solidFill>
                            <a:schemeClr val="tx1"/>
                          </a:solidFill>
                          <a:effectLst/>
                          <a:latin typeface="Calibri"/>
                          <a:ea typeface="Times New Roman"/>
                        </a:rPr>
                        <a:t>714</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90"/>
                        </a:lnSpc>
                        <a:spcAft>
                          <a:spcPts val="0"/>
                        </a:spcAft>
                      </a:pPr>
                      <a:r>
                        <a:rPr lang="de-DE" sz="1100" b="1" dirty="0" smtClean="0">
                          <a:solidFill>
                            <a:schemeClr val="tx1"/>
                          </a:solidFill>
                          <a:effectLst/>
                          <a:latin typeface="Calibri"/>
                          <a:ea typeface="Times New Roman"/>
                        </a:rPr>
                        <a:t>304</a:t>
                      </a:r>
                      <a:endParaRPr lang="de-DE" sz="1100" b="1"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1100" b="0" dirty="0" smtClean="0">
                          <a:solidFill>
                            <a:schemeClr val="tx1"/>
                          </a:solidFill>
                          <a:latin typeface="+mn-lt"/>
                          <a:ea typeface="Times New Roman"/>
                          <a:cs typeface="Calibri" pitchFamily="34" charset="0"/>
                        </a:rPr>
                        <a:t>Per month</a:t>
                      </a:r>
                      <a:endParaRPr lang="en-US" sz="1100" b="0" dirty="0">
                        <a:solidFill>
                          <a:schemeClr val="tx1"/>
                        </a:solidFill>
                        <a:latin typeface="+mn-lt"/>
                        <a:ea typeface="Times New Roman"/>
                        <a:cs typeface="Calibri" pitchFamily="34" charset="0"/>
                      </a:endParaRPr>
                    </a:p>
                  </a:txBody>
                  <a:tcPr marL="49530" marR="49530" anchor="ctr"/>
                </a:tc>
                <a:tc>
                  <a:txBody>
                    <a:bodyPr/>
                    <a:lstStyle/>
                    <a:p>
                      <a:pPr algn="r">
                        <a:lnSpc>
                          <a:spcPct val="115000"/>
                        </a:lnSpc>
                        <a:spcAft>
                          <a:spcPts val="1000"/>
                        </a:spcAft>
                      </a:pPr>
                      <a:r>
                        <a:rPr lang="de-DE" sz="1100" dirty="0" smtClean="0">
                          <a:solidFill>
                            <a:schemeClr val="tx1"/>
                          </a:solidFill>
                          <a:effectLst/>
                          <a:latin typeface="Calibri"/>
                          <a:ea typeface="Calibri"/>
                          <a:cs typeface="Times New Roman"/>
                        </a:rPr>
                        <a:t>41</a:t>
                      </a:r>
                      <a:endParaRPr lang="de-DE" sz="1100" dirty="0">
                        <a:solidFill>
                          <a:schemeClr val="tx1"/>
                        </a:solidFill>
                        <a:effectLst/>
                        <a:latin typeface="Calibri"/>
                        <a:ea typeface="Calibri"/>
                        <a:cs typeface="Times New Roman"/>
                      </a:endParaRPr>
                    </a:p>
                  </a:txBody>
                  <a:tcPr marL="48154" marR="48154" marT="0" marB="0" anchor="ctr"/>
                </a:tc>
                <a:tc>
                  <a:txBody>
                    <a:bodyPr/>
                    <a:lstStyle/>
                    <a:p>
                      <a:pPr algn="r">
                        <a:lnSpc>
                          <a:spcPct val="115000"/>
                        </a:lnSpc>
                        <a:spcAft>
                          <a:spcPts val="1000"/>
                        </a:spcAft>
                      </a:pPr>
                      <a:r>
                        <a:rPr lang="de-DE" sz="1100" dirty="0" smtClean="0">
                          <a:solidFill>
                            <a:schemeClr val="tx1"/>
                          </a:solidFill>
                          <a:effectLst/>
                          <a:latin typeface="Calibri"/>
                          <a:ea typeface="Calibri"/>
                          <a:cs typeface="Times New Roman"/>
                        </a:rPr>
                        <a:t>47</a:t>
                      </a: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de-DE" sz="1100" dirty="0" smtClean="0">
                          <a:solidFill>
                            <a:schemeClr val="tx1"/>
                          </a:solidFill>
                          <a:effectLst/>
                          <a:latin typeface="Calibri"/>
                          <a:ea typeface="Calibri"/>
                          <a:cs typeface="Times New Roman"/>
                        </a:rPr>
                        <a:t>63</a:t>
                      </a: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de-DE" sz="1100" dirty="0" smtClean="0">
                          <a:solidFill>
                            <a:schemeClr val="tx1"/>
                          </a:solidFill>
                          <a:effectLst/>
                          <a:latin typeface="Calibri"/>
                          <a:ea typeface="Calibri"/>
                          <a:cs typeface="Times New Roman"/>
                        </a:rPr>
                        <a:t>60</a:t>
                      </a: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r>
                        <a:rPr lang="de-DE" sz="1100" dirty="0" smtClean="0">
                          <a:solidFill>
                            <a:schemeClr val="tx1"/>
                          </a:solidFill>
                          <a:effectLst/>
                          <a:latin typeface="Calibri"/>
                          <a:ea typeface="Calibri"/>
                          <a:cs typeface="Times New Roman"/>
                        </a:rPr>
                        <a:t>55</a:t>
                      </a:r>
                      <a:endParaRPr lang="de-DE" sz="1100" dirty="0">
                        <a:solidFill>
                          <a:schemeClr val="tx1"/>
                        </a:solidFill>
                        <a:effectLst/>
                        <a:latin typeface="Calibri"/>
                        <a:ea typeface="Calibri"/>
                        <a:cs typeface="Times New Roman"/>
                      </a:endParaRPr>
                    </a:p>
                  </a:txBody>
                  <a:tcPr marL="44450" marR="44450" marT="0" marB="0" anchor="ct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100" b="1" dirty="0" smtClean="0">
                          <a:solidFill>
                            <a:schemeClr val="tx1"/>
                          </a:solidFill>
                          <a:latin typeface="+mn-lt"/>
                        </a:rPr>
                        <a:t>Total</a:t>
                      </a:r>
                      <a:r>
                        <a:rPr lang="en-US" sz="1100" b="1" baseline="0" dirty="0" smtClean="0">
                          <a:solidFill>
                            <a:schemeClr val="tx1"/>
                          </a:solidFill>
                          <a:latin typeface="+mn-lt"/>
                        </a:rPr>
                        <a:t> Decisioned</a:t>
                      </a:r>
                      <a:endParaRPr lang="en-US" sz="1100" b="1"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461</a:t>
                      </a:r>
                      <a:endParaRPr lang="de-DE" sz="1100" b="1"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543</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746</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703</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284</a:t>
                      </a:r>
                      <a:endParaRPr lang="de-DE" sz="1100" b="1"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3"/>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rPr>
                        <a:t>Accept</a:t>
                      </a:r>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151</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169</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225</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190</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75</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4"/>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rPr>
                        <a:t>Reject</a:t>
                      </a:r>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310</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374</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521</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513</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209</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rPr>
                        <a:t>Acceptance Rate</a:t>
                      </a:r>
                      <a:endParaRPr lang="en-US" sz="1100" kern="1200" dirty="0" smtClean="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33%</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31%</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30%</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27%</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26%</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6"/>
                  </a:ext>
                </a:extLst>
              </a:tr>
              <a:tr h="257839">
                <a:tc>
                  <a:txBody>
                    <a:bodyPr/>
                    <a:lstStyle/>
                    <a:p>
                      <a:pPr marL="0" marR="0" algn="l" defTabSz="914400" rtl="0" eaLnBrk="1" latinLnBrk="0" hangingPunct="1">
                        <a:spcBef>
                          <a:spcPts val="0"/>
                        </a:spcBef>
                        <a:spcAft>
                          <a:spcPts val="0"/>
                        </a:spcAft>
                      </a:pPr>
                      <a:r>
                        <a:rPr lang="en-US" sz="1100" kern="1200" dirty="0" smtClean="0">
                          <a:solidFill>
                            <a:schemeClr val="tx1"/>
                          </a:solidFill>
                          <a:latin typeface="+mn-lt"/>
                        </a:rPr>
                        <a:t>Rejection Rate</a:t>
                      </a:r>
                      <a:endParaRPr lang="en-US" sz="1100" kern="1200" dirty="0" smtClean="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67%</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69%</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70%</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73%</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74%</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7"/>
                  </a:ext>
                </a:extLst>
              </a:tr>
              <a:tr h="0">
                <a:tc>
                  <a:txBody>
                    <a:bodyPr/>
                    <a:lstStyle/>
                    <a:p>
                      <a:pPr marL="0" marR="0" algn="l" defTabSz="914400" rtl="0" eaLnBrk="1" latinLnBrk="0" hangingPunct="1">
                        <a:spcBef>
                          <a:spcPts val="0"/>
                        </a:spcBef>
                        <a:spcAft>
                          <a:spcPts val="0"/>
                        </a:spcAft>
                      </a:pPr>
                      <a:r>
                        <a:rPr lang="en-US" sz="1100" b="1" kern="1200" dirty="0" smtClean="0">
                          <a:solidFill>
                            <a:schemeClr val="tx1"/>
                          </a:solidFill>
                          <a:latin typeface="+mn-lt"/>
                          <a:ea typeface="Times New Roman"/>
                          <a:cs typeface="Calibri" pitchFamily="34" charset="0"/>
                        </a:rPr>
                        <a:t>Articles published</a:t>
                      </a: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158</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188</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222</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222</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3291032522"/>
                  </a:ext>
                </a:extLst>
              </a:tr>
              <a:tr h="0">
                <a:tc>
                  <a:txBody>
                    <a:bodyPr/>
                    <a:lstStyle/>
                    <a:p>
                      <a:pPr marL="0" marR="0" algn="l" defTabSz="914400" rtl="0" eaLnBrk="1" latinLnBrk="0" hangingPunct="1">
                        <a:spcBef>
                          <a:spcPts val="0"/>
                        </a:spcBef>
                        <a:spcAft>
                          <a:spcPts val="0"/>
                        </a:spcAft>
                      </a:pPr>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8154" marR="48154"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extLst>
                  <a:ext uri="{0D108BD9-81ED-4DB2-BD59-A6C34878D82A}">
                    <a16:rowId xmlns:a16="http://schemas.microsoft.com/office/drawing/2014/main" val="10008"/>
                  </a:ext>
                </a:extLst>
              </a:tr>
              <a:tr h="0">
                <a:tc>
                  <a:txBody>
                    <a:bodyPr/>
                    <a:lstStyle/>
                    <a:p>
                      <a:pPr marL="0" marR="0" algn="l" defTabSz="914400" rtl="0" eaLnBrk="1" latinLnBrk="0" hangingPunct="1">
                        <a:spcBef>
                          <a:spcPts val="0"/>
                        </a:spcBef>
                        <a:spcAft>
                          <a:spcPts val="0"/>
                        </a:spcAft>
                      </a:pPr>
                      <a:r>
                        <a:rPr lang="en-IN" sz="1100" b="1" kern="1200" dirty="0" smtClean="0">
                          <a:solidFill>
                            <a:schemeClr val="tx1"/>
                          </a:solidFill>
                          <a:latin typeface="+mn-lt"/>
                        </a:rPr>
                        <a:t>Average Days to First Decision</a:t>
                      </a:r>
                      <a:endParaRPr lang="en-US" sz="1100" b="1" kern="1200"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46 (31)</a:t>
                      </a:r>
                      <a:endParaRPr lang="de-DE" sz="1100" b="1"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49 (28)</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41 (13)</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43 (11)</a:t>
                      </a:r>
                      <a:endParaRPr lang="de-DE" sz="1100" b="1"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b="1" dirty="0" smtClean="0">
                          <a:solidFill>
                            <a:schemeClr val="tx1"/>
                          </a:solidFill>
                          <a:effectLst/>
                          <a:latin typeface="Calibri"/>
                          <a:ea typeface="Times New Roman"/>
                        </a:rPr>
                        <a:t>42 (12)</a:t>
                      </a:r>
                      <a:endParaRPr lang="de-DE" sz="1100" b="1"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09"/>
                  </a:ext>
                </a:extLst>
              </a:tr>
              <a:tr h="0">
                <a:tc>
                  <a:txBody>
                    <a:bodyPr/>
                    <a:lstStyle/>
                    <a:p>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8154" marR="48154"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tc>
                  <a:txBody>
                    <a:bodyPr/>
                    <a:lstStyle/>
                    <a:p>
                      <a:pPr algn="r">
                        <a:lnSpc>
                          <a:spcPct val="115000"/>
                        </a:lnSpc>
                        <a:spcAft>
                          <a:spcPts val="1000"/>
                        </a:spcAft>
                      </a:pPr>
                      <a:endParaRPr lang="de-DE" sz="1100" dirty="0">
                        <a:solidFill>
                          <a:schemeClr val="tx1"/>
                        </a:solidFill>
                        <a:effectLst/>
                        <a:latin typeface="Calibri"/>
                        <a:ea typeface="Calibri"/>
                        <a:cs typeface="Times New Roman"/>
                      </a:endParaRPr>
                    </a:p>
                  </a:txBody>
                  <a:tcPr marL="44450" marR="44450" marT="0" marB="0" anchor="ctr"/>
                </a:tc>
                <a:extLst>
                  <a:ext uri="{0D108BD9-81ED-4DB2-BD59-A6C34878D82A}">
                    <a16:rowId xmlns:a16="http://schemas.microsoft.com/office/drawing/2014/main" val="1001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rPr>
                        <a:t>Average</a:t>
                      </a:r>
                      <a:r>
                        <a:rPr lang="en-US" sz="1100" kern="1200" baseline="0" dirty="0" smtClean="0">
                          <a:solidFill>
                            <a:schemeClr val="tx1"/>
                          </a:solidFill>
                          <a:latin typeface="+mn-lt"/>
                        </a:rPr>
                        <a:t> Days to Final Disposition Accept  (Median)</a:t>
                      </a:r>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192</a:t>
                      </a:r>
                      <a:r>
                        <a:rPr lang="de-DE" sz="1100" baseline="0" dirty="0" smtClean="0">
                          <a:solidFill>
                            <a:schemeClr val="tx1"/>
                          </a:solidFill>
                          <a:effectLst/>
                          <a:latin typeface="Calibri"/>
                          <a:ea typeface="Times New Roman"/>
                        </a:rPr>
                        <a:t> (168)</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205 (189)</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190 (172)</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188 (169)</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186</a:t>
                      </a:r>
                      <a:r>
                        <a:rPr lang="de-DE" sz="1100" baseline="0" dirty="0" smtClean="0">
                          <a:solidFill>
                            <a:schemeClr val="tx1"/>
                          </a:solidFill>
                          <a:effectLst/>
                          <a:latin typeface="Calibri"/>
                          <a:ea typeface="Times New Roman"/>
                        </a:rPr>
                        <a:t> (172)</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1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rPr>
                        <a:t>Average</a:t>
                      </a:r>
                      <a:r>
                        <a:rPr lang="en-US" sz="1100" kern="1200" baseline="0" dirty="0" smtClean="0">
                          <a:solidFill>
                            <a:schemeClr val="tx1"/>
                          </a:solidFill>
                          <a:latin typeface="+mn-lt"/>
                        </a:rPr>
                        <a:t> Days to Final Disposition Reject (Median)</a:t>
                      </a:r>
                      <a:endParaRPr lang="en-US" sz="1100" kern="1200" dirty="0">
                        <a:solidFill>
                          <a:schemeClr val="tx1"/>
                        </a:solidFill>
                        <a:latin typeface="+mn-lt"/>
                        <a:ea typeface="Times New Roman"/>
                        <a:cs typeface="Calibri" pitchFamily="34" charset="0"/>
                      </a:endParaRPr>
                    </a:p>
                  </a:txBody>
                  <a:tcPr marL="49530" marR="4953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29 (5)</a:t>
                      </a:r>
                      <a:endParaRPr lang="de-DE" sz="1100" dirty="0">
                        <a:solidFill>
                          <a:schemeClr val="tx1"/>
                        </a:solidFill>
                        <a:effectLst/>
                        <a:latin typeface="Calibri"/>
                        <a:ea typeface="Times New Roman"/>
                      </a:endParaRPr>
                    </a:p>
                  </a:txBody>
                  <a:tcPr marL="48154" marR="48154"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31 (7)</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24 (6)</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30 (7)</a:t>
                      </a:r>
                      <a:endParaRPr lang="de-DE" sz="1100" dirty="0">
                        <a:solidFill>
                          <a:schemeClr val="tx1"/>
                        </a:solidFill>
                        <a:effectLst/>
                        <a:latin typeface="Calibri"/>
                        <a:ea typeface="Times New Roman"/>
                      </a:endParaRPr>
                    </a:p>
                  </a:txBody>
                  <a:tcPr marL="44450" marR="44450" marT="0" marB="0" anchor="ctr"/>
                </a:tc>
                <a:tc>
                  <a:txBody>
                    <a:bodyPr/>
                    <a:lstStyle/>
                    <a:p>
                      <a:pPr algn="r" fontAlgn="t">
                        <a:lnSpc>
                          <a:spcPts val="1675"/>
                        </a:lnSpc>
                        <a:spcAft>
                          <a:spcPts val="0"/>
                        </a:spcAft>
                      </a:pPr>
                      <a:r>
                        <a:rPr lang="de-DE" sz="1100" dirty="0" smtClean="0">
                          <a:solidFill>
                            <a:schemeClr val="tx1"/>
                          </a:solidFill>
                          <a:effectLst/>
                          <a:latin typeface="Calibri"/>
                          <a:ea typeface="Times New Roman"/>
                        </a:rPr>
                        <a:t>32 (7)</a:t>
                      </a:r>
                      <a:endParaRPr lang="de-DE" sz="1100" dirty="0">
                        <a:solidFill>
                          <a:schemeClr val="tx1"/>
                        </a:solidFill>
                        <a:effectLst/>
                        <a:latin typeface="Calibri"/>
                        <a:ea typeface="Times New Roman"/>
                      </a:endParaRPr>
                    </a:p>
                  </a:txBody>
                  <a:tcPr marL="44450" marR="44450" marT="0" marB="0" anchor="ctr"/>
                </a:tc>
                <a:extLst>
                  <a:ext uri="{0D108BD9-81ED-4DB2-BD59-A6C34878D82A}">
                    <a16:rowId xmlns:a16="http://schemas.microsoft.com/office/drawing/2014/main" val="10012"/>
                  </a:ext>
                </a:extLst>
              </a:tr>
            </a:tbl>
          </a:graphicData>
        </a:graphic>
      </p:graphicFrame>
      <p:graphicFrame>
        <p:nvGraphicFramePr>
          <p:cNvPr id="5" name="Tabelle 4"/>
          <p:cNvGraphicFramePr>
            <a:graphicFrameLocks noGrp="1"/>
          </p:cNvGraphicFramePr>
          <p:nvPr>
            <p:extLst/>
          </p:nvPr>
        </p:nvGraphicFramePr>
        <p:xfrm>
          <a:off x="1966912" y="5110757"/>
          <a:ext cx="7250814" cy="1156634"/>
        </p:xfrm>
        <a:graphic>
          <a:graphicData uri="http://schemas.openxmlformats.org/drawingml/2006/table">
            <a:tbl>
              <a:tblPr firstRow="1" bandRow="1">
                <a:tableStyleId>{5C22544A-7EE6-4342-B048-85BDC9FD1C3A}</a:tableStyleId>
              </a:tblPr>
              <a:tblGrid>
                <a:gridCol w="1584404">
                  <a:extLst>
                    <a:ext uri="{9D8B030D-6E8A-4147-A177-3AD203B41FA5}">
                      <a16:colId xmlns:a16="http://schemas.microsoft.com/office/drawing/2014/main" val="20000"/>
                    </a:ext>
                  </a:extLst>
                </a:gridCol>
                <a:gridCol w="566641">
                  <a:extLst>
                    <a:ext uri="{9D8B030D-6E8A-4147-A177-3AD203B41FA5}">
                      <a16:colId xmlns:a16="http://schemas.microsoft.com/office/drawing/2014/main" val="20001"/>
                    </a:ext>
                  </a:extLst>
                </a:gridCol>
                <a:gridCol w="566641">
                  <a:extLst>
                    <a:ext uri="{9D8B030D-6E8A-4147-A177-3AD203B41FA5}">
                      <a16:colId xmlns:a16="http://schemas.microsoft.com/office/drawing/2014/main" val="20002"/>
                    </a:ext>
                  </a:extLst>
                </a:gridCol>
                <a:gridCol w="566641">
                  <a:extLst>
                    <a:ext uri="{9D8B030D-6E8A-4147-A177-3AD203B41FA5}">
                      <a16:colId xmlns:a16="http://schemas.microsoft.com/office/drawing/2014/main" val="20003"/>
                    </a:ext>
                  </a:extLst>
                </a:gridCol>
                <a:gridCol w="566641">
                  <a:extLst>
                    <a:ext uri="{9D8B030D-6E8A-4147-A177-3AD203B41FA5}">
                      <a16:colId xmlns:a16="http://schemas.microsoft.com/office/drawing/2014/main" val="20004"/>
                    </a:ext>
                  </a:extLst>
                </a:gridCol>
                <a:gridCol w="566641">
                  <a:extLst>
                    <a:ext uri="{9D8B030D-6E8A-4147-A177-3AD203B41FA5}">
                      <a16:colId xmlns:a16="http://schemas.microsoft.com/office/drawing/2014/main" val="20005"/>
                    </a:ext>
                  </a:extLst>
                </a:gridCol>
                <a:gridCol w="566641">
                  <a:extLst>
                    <a:ext uri="{9D8B030D-6E8A-4147-A177-3AD203B41FA5}">
                      <a16:colId xmlns:a16="http://schemas.microsoft.com/office/drawing/2014/main" val="20006"/>
                    </a:ext>
                  </a:extLst>
                </a:gridCol>
                <a:gridCol w="566641">
                  <a:extLst>
                    <a:ext uri="{9D8B030D-6E8A-4147-A177-3AD203B41FA5}">
                      <a16:colId xmlns:a16="http://schemas.microsoft.com/office/drawing/2014/main" val="20007"/>
                    </a:ext>
                  </a:extLst>
                </a:gridCol>
                <a:gridCol w="566641">
                  <a:extLst>
                    <a:ext uri="{9D8B030D-6E8A-4147-A177-3AD203B41FA5}">
                      <a16:colId xmlns:a16="http://schemas.microsoft.com/office/drawing/2014/main" val="20008"/>
                    </a:ext>
                  </a:extLst>
                </a:gridCol>
                <a:gridCol w="566641">
                  <a:extLst>
                    <a:ext uri="{9D8B030D-6E8A-4147-A177-3AD203B41FA5}">
                      <a16:colId xmlns:a16="http://schemas.microsoft.com/office/drawing/2014/main" val="20009"/>
                    </a:ext>
                  </a:extLst>
                </a:gridCol>
                <a:gridCol w="566641">
                  <a:extLst>
                    <a:ext uri="{9D8B030D-6E8A-4147-A177-3AD203B41FA5}">
                      <a16:colId xmlns:a16="http://schemas.microsoft.com/office/drawing/2014/main" val="20010"/>
                    </a:ext>
                  </a:extLst>
                </a:gridCol>
              </a:tblGrid>
              <a:tr h="0">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1100" u="none" strike="noStrike" cap="none" normalizeH="0" baseline="0" dirty="0" smtClean="0">
                          <a:ln>
                            <a:noFill/>
                          </a:ln>
                          <a:effectLst/>
                        </a:rPr>
                        <a:t>Decisions</a:t>
                      </a:r>
                      <a:endParaRPr kumimoji="0" lang="de-DE" sz="1100" b="1" i="0" u="none" strike="noStrike" cap="none" normalizeH="0" baseline="0" dirty="0" smtClean="0">
                        <a:ln>
                          <a:noFill/>
                        </a:ln>
                        <a:solidFill>
                          <a:schemeClr val="bg1"/>
                        </a:solidFill>
                        <a:effectLst/>
                        <a:latin typeface="Calibri" pitchFamily="34" charset="0"/>
                        <a:cs typeface="Calibri" pitchFamily="34" charset="0"/>
                      </a:endParaRPr>
                    </a:p>
                  </a:txBody>
                  <a:tcPr marL="49530" marR="49530" anchor="ctr" horzOverflow="overflow"/>
                </a:tc>
                <a:tc gridSpan="2">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2018</a:t>
                      </a:r>
                    </a:p>
                  </a:txBody>
                  <a:tcPr marL="49530" marR="49530" anchor="ctr" horzOverflow="overflow"/>
                </a:tc>
                <a:tc hMerge="1">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endParaRPr kumimoji="0" lang="de-DE" sz="1100" b="1" u="none" strike="noStrike" kern="1200" cap="none" normalizeH="0" baseline="0" dirty="0" smtClean="0">
                        <a:ln>
                          <a:noFill/>
                        </a:ln>
                        <a:solidFill>
                          <a:schemeClr val="lt1"/>
                        </a:solidFill>
                        <a:effectLst/>
                        <a:latin typeface="+mn-lt"/>
                        <a:ea typeface="+mn-ea"/>
                        <a:cs typeface="+mn-cs"/>
                      </a:endParaRPr>
                    </a:p>
                  </a:txBody>
                  <a:tcPr marL="49530" marR="49530" anchor="ctr" horzOverflow="overflow"/>
                </a:tc>
                <a:tc gridSpan="2">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2019</a:t>
                      </a:r>
                    </a:p>
                  </a:txBody>
                  <a:tcPr marL="49530" marR="49530" anchor="ctr" horzOverflow="overflow"/>
                </a:tc>
                <a:tc hMerge="1">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endParaRPr kumimoji="0" lang="de-DE" sz="1100" b="1" u="none" strike="noStrike" kern="1200" cap="none" normalizeH="0" baseline="0" dirty="0" smtClean="0">
                        <a:ln>
                          <a:noFill/>
                        </a:ln>
                        <a:solidFill>
                          <a:schemeClr val="lt1"/>
                        </a:solidFill>
                        <a:effectLst/>
                        <a:latin typeface="+mn-lt"/>
                        <a:ea typeface="+mn-ea"/>
                        <a:cs typeface="+mn-cs"/>
                      </a:endParaRPr>
                    </a:p>
                  </a:txBody>
                  <a:tcPr marL="49530" marR="49530" anchor="ctr" horzOverflow="overflow"/>
                </a:tc>
                <a:tc gridSpan="2">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2020</a:t>
                      </a:r>
                    </a:p>
                  </a:txBody>
                  <a:tcPr marL="49530" marR="49530" anchor="ctr" horzOverflow="overflow"/>
                </a:tc>
                <a:tc hMerge="1">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endParaRPr kumimoji="0" lang="de-DE" sz="1100" b="1" u="none" strike="noStrike" kern="1200" cap="none" normalizeH="0" baseline="0" dirty="0" smtClean="0">
                        <a:ln>
                          <a:noFill/>
                        </a:ln>
                        <a:solidFill>
                          <a:schemeClr val="lt1"/>
                        </a:solidFill>
                        <a:effectLst/>
                        <a:latin typeface="+mn-lt"/>
                        <a:ea typeface="+mn-ea"/>
                        <a:cs typeface="+mn-cs"/>
                      </a:endParaRPr>
                    </a:p>
                  </a:txBody>
                  <a:tcPr marL="49530" marR="49530" anchor="ctr" horzOverflow="overflow"/>
                </a:tc>
                <a:tc gridSpan="2">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2021</a:t>
                      </a:r>
                    </a:p>
                  </a:txBody>
                  <a:tcPr marL="49530" marR="49530" anchor="ctr" horzOverflow="overflow"/>
                </a:tc>
                <a:tc hMerge="1">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endParaRPr kumimoji="0" lang="de-DE" sz="1100" b="1" u="none" strike="noStrike" kern="1200" cap="none" normalizeH="0" baseline="0" dirty="0" smtClean="0">
                        <a:ln>
                          <a:noFill/>
                        </a:ln>
                        <a:solidFill>
                          <a:schemeClr val="lt1"/>
                        </a:solidFill>
                        <a:effectLst/>
                        <a:latin typeface="+mn-lt"/>
                        <a:ea typeface="+mn-ea"/>
                        <a:cs typeface="+mn-cs"/>
                      </a:endParaRPr>
                    </a:p>
                  </a:txBody>
                  <a:tcPr marL="49530" marR="49530" anchor="ctr" horzOverflow="overflow"/>
                </a:tc>
                <a:tc gridSpan="2">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r>
                        <a:rPr kumimoji="0" lang="de-DE" sz="1100" b="1" u="none" strike="noStrike" kern="1200" cap="none" normalizeH="0" baseline="0" dirty="0" smtClean="0">
                          <a:ln>
                            <a:noFill/>
                          </a:ln>
                          <a:solidFill>
                            <a:schemeClr val="lt1"/>
                          </a:solidFill>
                          <a:effectLst/>
                          <a:latin typeface="+mn-lt"/>
                          <a:ea typeface="+mn-ea"/>
                          <a:cs typeface="+mn-cs"/>
                        </a:rPr>
                        <a:t>06/2022</a:t>
                      </a:r>
                    </a:p>
                  </a:txBody>
                  <a:tcPr marL="49530" marR="49530" anchor="ctr" horzOverflow="overflow"/>
                </a:tc>
                <a:tc hMerge="1">
                  <a:txBody>
                    <a:bodyPr/>
                    <a:lstStyle/>
                    <a:p>
                      <a:pPr marL="0" marR="0" lvl="0" indent="0" algn="l"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defRPr/>
                      </a:pPr>
                      <a:endParaRPr kumimoji="0" lang="de-DE" sz="1100" b="1" u="none" strike="noStrike" kern="1200" cap="none" normalizeH="0" baseline="0" dirty="0" smtClean="0">
                        <a:ln>
                          <a:noFill/>
                        </a:ln>
                        <a:solidFill>
                          <a:schemeClr val="lt1"/>
                        </a:solidFill>
                        <a:effectLst/>
                        <a:latin typeface="+mn-lt"/>
                        <a:ea typeface="+mn-ea"/>
                        <a:cs typeface="+mn-cs"/>
                      </a:endParaRPr>
                    </a:p>
                  </a:txBody>
                  <a:tcPr marL="49530" marR="49530" anchor="ctr" horzOverflow="overflow"/>
                </a:tc>
                <a:extLst>
                  <a:ext uri="{0D108BD9-81ED-4DB2-BD59-A6C34878D82A}">
                    <a16:rowId xmlns:a16="http://schemas.microsoft.com/office/drawing/2014/main" val="10000"/>
                  </a:ext>
                </a:extLst>
              </a:tr>
              <a:tr h="294050">
                <a:tc>
                  <a:txBody>
                    <a:bodyPr/>
                    <a:lstStyle/>
                    <a:p>
                      <a:pPr marL="0" marR="0">
                        <a:spcBef>
                          <a:spcPts val="0"/>
                        </a:spcBef>
                        <a:spcAft>
                          <a:spcPts val="0"/>
                        </a:spcAft>
                      </a:pPr>
                      <a:r>
                        <a:rPr lang="en-US" sz="1100" dirty="0" smtClean="0">
                          <a:solidFill>
                            <a:schemeClr val="tx1"/>
                          </a:solidFill>
                        </a:rPr>
                        <a:t>Accept</a:t>
                      </a:r>
                      <a:endParaRPr lang="en-US" sz="1100" b="1" dirty="0">
                        <a:solidFill>
                          <a:schemeClr val="tx1"/>
                        </a:solidFill>
                        <a:latin typeface="Calibri" pitchFamily="34" charset="0"/>
                        <a:ea typeface="Times New Roman"/>
                        <a:cs typeface="Calibri" pitchFamily="34" charset="0"/>
                      </a:endParaRPr>
                    </a:p>
                  </a:txBody>
                  <a:tcPr marL="49530" marR="49530" anchor="ctr"/>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151</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33%</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169</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31%</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225</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30%</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190</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27%</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75</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26%</a:t>
                      </a:r>
                      <a:endParaRPr lang="de-DE" sz="1100" b="0" dirty="0">
                        <a:solidFill>
                          <a:schemeClr val="tx1"/>
                        </a:solidFill>
                        <a:effectLst/>
                        <a:latin typeface="Calibri"/>
                        <a:ea typeface="Calibri"/>
                        <a:cs typeface="Times New Roman"/>
                      </a:endParaRPr>
                    </a:p>
                  </a:txBody>
                  <a:tcPr marL="68580" marR="68580" marT="36195" marB="36195"/>
                </a:tc>
                <a:extLst>
                  <a:ext uri="{0D108BD9-81ED-4DB2-BD59-A6C34878D82A}">
                    <a16:rowId xmlns:a16="http://schemas.microsoft.com/office/drawing/2014/main" val="10001"/>
                  </a:ext>
                </a:extLst>
              </a:tr>
              <a:tr h="304800">
                <a:tc>
                  <a:txBody>
                    <a:bodyPr/>
                    <a:lstStyle/>
                    <a:p>
                      <a:pPr marL="0" marR="0">
                        <a:spcBef>
                          <a:spcPts val="0"/>
                        </a:spcBef>
                        <a:spcAft>
                          <a:spcPts val="0"/>
                        </a:spcAft>
                      </a:pPr>
                      <a:r>
                        <a:rPr lang="en-US" sz="1100" dirty="0" smtClean="0">
                          <a:solidFill>
                            <a:schemeClr val="tx1"/>
                          </a:solidFill>
                        </a:rPr>
                        <a:t>Immediate</a:t>
                      </a:r>
                      <a:r>
                        <a:rPr lang="en-US" sz="1100" baseline="0" dirty="0" smtClean="0">
                          <a:solidFill>
                            <a:schemeClr val="tx1"/>
                          </a:solidFill>
                        </a:rPr>
                        <a:t> Reject</a:t>
                      </a:r>
                      <a:endParaRPr lang="en-US" sz="1100" b="1" dirty="0">
                        <a:solidFill>
                          <a:schemeClr val="tx1"/>
                        </a:solidFill>
                        <a:latin typeface="Calibri" pitchFamily="34" charset="0"/>
                        <a:ea typeface="Times New Roman"/>
                        <a:cs typeface="Calibri" pitchFamily="34" charset="0"/>
                      </a:endParaRPr>
                    </a:p>
                  </a:txBody>
                  <a:tcPr marL="49530" marR="49530" anchor="ctr"/>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220</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48%</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264</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49%</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414</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55%</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396</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56%</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155</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55%</a:t>
                      </a:r>
                      <a:endParaRPr lang="de-DE" sz="1100" b="0" dirty="0">
                        <a:solidFill>
                          <a:schemeClr val="tx1"/>
                        </a:solidFill>
                        <a:effectLst/>
                        <a:latin typeface="Calibri"/>
                        <a:ea typeface="Calibri"/>
                        <a:cs typeface="Times New Roman"/>
                      </a:endParaRPr>
                    </a:p>
                  </a:txBody>
                  <a:tcPr marL="68580" marR="68580" marT="36195" marB="36195"/>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100" dirty="0" smtClean="0">
                          <a:solidFill>
                            <a:schemeClr val="tx1"/>
                          </a:solidFill>
                        </a:rPr>
                        <a:t>Reject</a:t>
                      </a:r>
                      <a:endParaRPr lang="en-US" sz="1100" b="1" dirty="0">
                        <a:solidFill>
                          <a:schemeClr val="tx1"/>
                        </a:solidFill>
                        <a:latin typeface="Calibri" pitchFamily="34" charset="0"/>
                        <a:ea typeface="Times New Roman"/>
                        <a:cs typeface="Calibri" pitchFamily="34" charset="0"/>
                      </a:endParaRPr>
                    </a:p>
                  </a:txBody>
                  <a:tcPr marL="49530" marR="49530" anchor="ctr"/>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90</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smtClean="0">
                          <a:solidFill>
                            <a:schemeClr val="tx1"/>
                          </a:solidFill>
                          <a:effectLst/>
                          <a:latin typeface="Calibri"/>
                          <a:ea typeface="Calibri"/>
                          <a:cs typeface="Times New Roman"/>
                        </a:rPr>
                        <a:t>19%</a:t>
                      </a:r>
                      <a:endParaRPr lang="de-DE" sz="1100" b="0" dirty="0">
                        <a:solidFill>
                          <a:schemeClr val="tx1"/>
                        </a:solidFill>
                        <a:effectLst/>
                        <a:latin typeface="Calibri"/>
                        <a:ea typeface="Calibri"/>
                        <a:cs typeface="Times New Roman"/>
                      </a:endParaRPr>
                    </a:p>
                  </a:txBody>
                  <a:tcPr marL="74295" marR="74295"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103</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20%</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107</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15%</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117</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17%</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54</a:t>
                      </a:r>
                      <a:endParaRPr lang="de-DE" sz="1100" b="0" dirty="0">
                        <a:solidFill>
                          <a:schemeClr val="tx1"/>
                        </a:solidFill>
                        <a:effectLst/>
                        <a:latin typeface="Calibri"/>
                        <a:ea typeface="Calibri"/>
                        <a:cs typeface="Times New Roman"/>
                      </a:endParaRPr>
                    </a:p>
                  </a:txBody>
                  <a:tcPr marL="68580" marR="68580" marT="36195" marB="36195"/>
                </a:tc>
                <a:tc>
                  <a:txBody>
                    <a:bodyPr/>
                    <a:lstStyle/>
                    <a:p>
                      <a:pPr algn="ctr">
                        <a:lnSpc>
                          <a:spcPct val="115000"/>
                        </a:lnSpc>
                        <a:spcAft>
                          <a:spcPts val="0"/>
                        </a:spcAft>
                      </a:pPr>
                      <a:r>
                        <a:rPr lang="de-DE" sz="1100" b="0" dirty="0" smtClean="0">
                          <a:solidFill>
                            <a:schemeClr val="tx1"/>
                          </a:solidFill>
                          <a:effectLst/>
                          <a:latin typeface="Calibri"/>
                          <a:ea typeface="Calibri"/>
                          <a:cs typeface="Times New Roman"/>
                        </a:rPr>
                        <a:t>19%</a:t>
                      </a:r>
                      <a:endParaRPr lang="de-DE" sz="1100" b="0" dirty="0">
                        <a:solidFill>
                          <a:schemeClr val="tx1"/>
                        </a:solidFill>
                        <a:effectLst/>
                        <a:latin typeface="Calibri"/>
                        <a:ea typeface="Calibri"/>
                        <a:cs typeface="Times New Roman"/>
                      </a:endParaRPr>
                    </a:p>
                  </a:txBody>
                  <a:tcPr marL="68580" marR="68580" marT="36195" marB="36195"/>
                </a:tc>
                <a:extLst>
                  <a:ext uri="{0D108BD9-81ED-4DB2-BD59-A6C34878D82A}">
                    <a16:rowId xmlns:a16="http://schemas.microsoft.com/office/drawing/2014/main" val="10003"/>
                  </a:ext>
                </a:extLst>
              </a:tr>
            </a:tbl>
          </a:graphicData>
        </a:graphic>
      </p:graphicFrame>
      <p:sp>
        <p:nvSpPr>
          <p:cNvPr id="8" name="Title 4"/>
          <p:cNvSpPr txBox="1">
            <a:spLocks/>
          </p:cNvSpPr>
          <p:nvPr/>
        </p:nvSpPr>
        <p:spPr>
          <a:xfrm>
            <a:off x="1968502" y="309157"/>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GB" sz="2100" dirty="0">
                <a:latin typeface="Calibri" pitchFamily="34" charset="0"/>
                <a:cs typeface="Calibri" pitchFamily="34" charset="0"/>
              </a:rPr>
              <a:t>Journal Development Overview</a:t>
            </a:r>
            <a:endParaRPr lang="en-GB" sz="2100" dirty="0">
              <a:latin typeface="Calibri" pitchFamily="34" charset="0"/>
              <a:cs typeface="Calibri" pitchFamily="34" charset="0"/>
            </a:endParaRPr>
          </a:p>
        </p:txBody>
      </p:sp>
    </p:spTree>
    <p:custDataLst>
      <p:tags r:id="rId1"/>
    </p:custDataLst>
    <p:extLst>
      <p:ext uri="{BB962C8B-B14F-4D97-AF65-F5344CB8AC3E}">
        <p14:creationId xmlns:p14="http://schemas.microsoft.com/office/powerpoint/2010/main" val="117750811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algn="ctr" eaLnBrk="1" hangingPunct="1"/>
            <a:r>
              <a:rPr lang="de-DE" altLang="de-DE" sz="4000" b="1" dirty="0" err="1">
                <a:solidFill>
                  <a:srgbClr val="C00000"/>
                </a:solidFill>
                <a:latin typeface="+mn-lt"/>
              </a:rPr>
              <a:t>Why</a:t>
            </a:r>
            <a:r>
              <a:rPr lang="de-DE" altLang="de-DE" sz="4000" b="1" dirty="0">
                <a:solidFill>
                  <a:srgbClr val="C00000"/>
                </a:solidFill>
                <a:latin typeface="+mn-lt"/>
              </a:rPr>
              <a:t> Focus on European Child </a:t>
            </a:r>
            <a:r>
              <a:rPr lang="de-DE" altLang="de-DE" sz="4000" b="1" dirty="0" err="1" smtClean="0">
                <a:solidFill>
                  <a:srgbClr val="C00000"/>
                </a:solidFill>
                <a:latin typeface="+mn-lt"/>
              </a:rPr>
              <a:t>and</a:t>
            </a:r>
            <a:r>
              <a:rPr lang="de-DE" altLang="de-DE" sz="4000" b="1" dirty="0" smtClean="0">
                <a:solidFill>
                  <a:srgbClr val="C00000"/>
                </a:solidFill>
                <a:latin typeface="+mn-lt"/>
              </a:rPr>
              <a:t> </a:t>
            </a:r>
            <a:br>
              <a:rPr lang="de-DE" altLang="de-DE" sz="4000" b="1" dirty="0" smtClean="0">
                <a:solidFill>
                  <a:srgbClr val="C00000"/>
                </a:solidFill>
                <a:latin typeface="+mn-lt"/>
              </a:rPr>
            </a:br>
            <a:r>
              <a:rPr lang="de-DE" altLang="de-DE" sz="4000" b="1" dirty="0" err="1" smtClean="0">
                <a:solidFill>
                  <a:srgbClr val="C00000"/>
                </a:solidFill>
                <a:latin typeface="+mn-lt"/>
              </a:rPr>
              <a:t>Adolescent</a:t>
            </a:r>
            <a:r>
              <a:rPr lang="de-DE" altLang="de-DE" sz="4000" b="1" dirty="0" smtClean="0">
                <a:solidFill>
                  <a:srgbClr val="C00000"/>
                </a:solidFill>
                <a:latin typeface="+mn-lt"/>
              </a:rPr>
              <a:t> </a:t>
            </a:r>
            <a:r>
              <a:rPr lang="de-DE" altLang="de-DE" sz="4000" b="1" dirty="0" err="1">
                <a:solidFill>
                  <a:srgbClr val="C00000"/>
                </a:solidFill>
                <a:latin typeface="+mn-lt"/>
              </a:rPr>
              <a:t>Psychiatry</a:t>
            </a:r>
            <a:r>
              <a:rPr lang="de-DE" altLang="de-DE" sz="4000" b="1" dirty="0">
                <a:solidFill>
                  <a:srgbClr val="C00000"/>
                </a:solidFill>
                <a:latin typeface="+mn-lt"/>
              </a:rPr>
              <a:t>? </a:t>
            </a:r>
          </a:p>
        </p:txBody>
      </p:sp>
      <p:sp>
        <p:nvSpPr>
          <p:cNvPr id="3075" name="Rectangle 3"/>
          <p:cNvSpPr>
            <a:spLocks noGrp="1"/>
          </p:cNvSpPr>
          <p:nvPr>
            <p:ph type="body" idx="1"/>
          </p:nvPr>
        </p:nvSpPr>
        <p:spPr/>
        <p:txBody>
          <a:bodyPr/>
          <a:lstStyle/>
          <a:p>
            <a:pPr eaLnBrk="1" hangingPunct="1">
              <a:lnSpc>
                <a:spcPct val="90000"/>
              </a:lnSpc>
            </a:pPr>
            <a:r>
              <a:rPr lang="de-DE" altLang="de-DE" b="1" dirty="0" smtClean="0"/>
              <a:t>European </a:t>
            </a:r>
            <a:r>
              <a:rPr lang="de-DE" altLang="de-DE" b="1" dirty="0" err="1" smtClean="0"/>
              <a:t>tradition</a:t>
            </a:r>
            <a:r>
              <a:rPr lang="de-DE" altLang="de-DE" b="1" dirty="0" smtClean="0"/>
              <a:t> in </a:t>
            </a:r>
            <a:r>
              <a:rPr lang="de-DE" altLang="de-DE" b="1" dirty="0" err="1" smtClean="0"/>
              <a:t>child</a:t>
            </a:r>
            <a:r>
              <a:rPr lang="de-DE" altLang="de-DE" b="1" dirty="0" smtClean="0"/>
              <a:t> </a:t>
            </a:r>
            <a:r>
              <a:rPr lang="de-DE" altLang="de-DE" b="1" dirty="0" err="1" smtClean="0"/>
              <a:t>and</a:t>
            </a:r>
            <a:r>
              <a:rPr lang="de-DE" altLang="de-DE" b="1" dirty="0" smtClean="0"/>
              <a:t> </a:t>
            </a:r>
            <a:r>
              <a:rPr lang="de-DE" altLang="de-DE" b="1" dirty="0" err="1" smtClean="0"/>
              <a:t>adolescent</a:t>
            </a:r>
            <a:r>
              <a:rPr lang="de-DE" altLang="de-DE" b="1" dirty="0" smtClean="0"/>
              <a:t> </a:t>
            </a:r>
            <a:r>
              <a:rPr lang="de-DE" altLang="de-DE" b="1" dirty="0" err="1" smtClean="0"/>
              <a:t>psychiatry</a:t>
            </a:r>
            <a:r>
              <a:rPr lang="de-DE" altLang="de-DE" b="1" dirty="0" smtClean="0"/>
              <a:t> </a:t>
            </a:r>
            <a:r>
              <a:rPr lang="de-DE" altLang="de-DE" b="1" dirty="0" err="1" smtClean="0"/>
              <a:t>of</a:t>
            </a:r>
            <a:r>
              <a:rPr lang="de-DE" altLang="de-DE" b="1" dirty="0" smtClean="0"/>
              <a:t> </a:t>
            </a:r>
            <a:r>
              <a:rPr lang="de-DE" altLang="de-DE" b="1" dirty="0" err="1" smtClean="0"/>
              <a:t>utmost</a:t>
            </a:r>
            <a:r>
              <a:rPr lang="de-DE" altLang="de-DE" b="1" dirty="0" smtClean="0"/>
              <a:t> </a:t>
            </a:r>
            <a:r>
              <a:rPr lang="de-DE" altLang="de-DE" b="1" dirty="0" err="1" smtClean="0"/>
              <a:t>importance</a:t>
            </a:r>
            <a:endParaRPr lang="de-DE" altLang="de-DE" b="1" dirty="0" smtClean="0"/>
          </a:p>
          <a:p>
            <a:pPr lvl="1" eaLnBrk="1" hangingPunct="1">
              <a:lnSpc>
                <a:spcPct val="90000"/>
              </a:lnSpc>
            </a:pPr>
            <a:r>
              <a:rPr lang="de-DE" altLang="de-DE" b="1" dirty="0" err="1" smtClean="0"/>
              <a:t>historical</a:t>
            </a:r>
            <a:r>
              <a:rPr lang="de-DE" altLang="de-DE" b="1" dirty="0" smtClean="0"/>
              <a:t> </a:t>
            </a:r>
            <a:r>
              <a:rPr lang="de-DE" altLang="de-DE" b="1" dirty="0" err="1" smtClean="0"/>
              <a:t>roots</a:t>
            </a:r>
            <a:endParaRPr lang="de-DE" altLang="de-DE" b="1" dirty="0" smtClean="0"/>
          </a:p>
          <a:p>
            <a:pPr lvl="1" eaLnBrk="1" hangingPunct="1">
              <a:lnSpc>
                <a:spcPct val="90000"/>
              </a:lnSpc>
            </a:pPr>
            <a:r>
              <a:rPr lang="de-DE" altLang="de-DE" b="1" dirty="0" smtClean="0"/>
              <a:t>European </a:t>
            </a:r>
            <a:r>
              <a:rPr lang="de-DE" altLang="de-DE" b="1" dirty="0" err="1" smtClean="0"/>
              <a:t>conceptualisation</a:t>
            </a:r>
            <a:r>
              <a:rPr lang="de-DE" altLang="de-DE" b="1" dirty="0" smtClean="0"/>
              <a:t> </a:t>
            </a:r>
            <a:r>
              <a:rPr lang="de-DE" altLang="de-DE" b="1" dirty="0" err="1" smtClean="0"/>
              <a:t>of</a:t>
            </a:r>
            <a:r>
              <a:rPr lang="de-DE" altLang="de-DE" b="1" dirty="0" smtClean="0"/>
              <a:t> </a:t>
            </a:r>
            <a:r>
              <a:rPr lang="de-DE" altLang="de-DE" b="1" dirty="0" err="1" smtClean="0"/>
              <a:t>this</a:t>
            </a:r>
            <a:r>
              <a:rPr lang="de-DE" altLang="de-DE" b="1" dirty="0" smtClean="0"/>
              <a:t> </a:t>
            </a:r>
            <a:r>
              <a:rPr lang="de-DE" altLang="de-DE" b="1" dirty="0" err="1" smtClean="0"/>
              <a:t>specialty</a:t>
            </a:r>
            <a:r>
              <a:rPr lang="de-DE" altLang="de-DE" b="1" dirty="0" smtClean="0"/>
              <a:t> </a:t>
            </a:r>
          </a:p>
          <a:p>
            <a:pPr lvl="1" eaLnBrk="1" hangingPunct="1">
              <a:lnSpc>
                <a:spcPct val="90000"/>
              </a:lnSpc>
            </a:pPr>
            <a:r>
              <a:rPr lang="de-DE" altLang="de-DE" b="1" dirty="0" smtClean="0"/>
              <a:t>traditional </a:t>
            </a:r>
            <a:r>
              <a:rPr lang="de-DE" altLang="de-DE" b="1" dirty="0" err="1" smtClean="0"/>
              <a:t>focus</a:t>
            </a:r>
            <a:r>
              <a:rPr lang="de-DE" altLang="de-DE" b="1" dirty="0" smtClean="0"/>
              <a:t> on </a:t>
            </a:r>
            <a:r>
              <a:rPr lang="de-DE" altLang="de-DE" b="1" dirty="0" err="1" smtClean="0"/>
              <a:t>psychotherapy</a:t>
            </a:r>
            <a:endParaRPr lang="de-DE" altLang="de-DE" b="1" dirty="0" smtClean="0"/>
          </a:p>
          <a:p>
            <a:pPr lvl="1" eaLnBrk="1" hangingPunct="1">
              <a:lnSpc>
                <a:spcPct val="90000"/>
              </a:lnSpc>
            </a:pPr>
            <a:r>
              <a:rPr lang="de-DE" altLang="de-DE" b="1" dirty="0" smtClean="0"/>
              <a:t>traditional </a:t>
            </a:r>
            <a:r>
              <a:rPr lang="de-DE" altLang="de-DE" b="1" dirty="0" err="1" smtClean="0"/>
              <a:t>focus</a:t>
            </a:r>
            <a:r>
              <a:rPr lang="de-DE" altLang="de-DE" b="1" dirty="0" smtClean="0"/>
              <a:t> on </a:t>
            </a:r>
            <a:r>
              <a:rPr lang="de-DE" altLang="de-DE" b="1" dirty="0" err="1" smtClean="0"/>
              <a:t>childrens</a:t>
            </a:r>
            <a:r>
              <a:rPr lang="de-DE" altLang="de-DE" b="1" dirty="0" smtClean="0"/>
              <a:t> </a:t>
            </a:r>
            <a:r>
              <a:rPr lang="de-DE" altLang="de-DE" b="1" dirty="0" err="1" smtClean="0"/>
              <a:t>rights</a:t>
            </a:r>
            <a:r>
              <a:rPr lang="de-DE" altLang="de-DE" b="1" dirty="0" smtClean="0"/>
              <a:t> </a:t>
            </a:r>
            <a:r>
              <a:rPr lang="de-DE" altLang="de-DE" b="1" dirty="0" err="1" smtClean="0"/>
              <a:t>and</a:t>
            </a:r>
            <a:r>
              <a:rPr lang="de-DE" altLang="de-DE" b="1" dirty="0" smtClean="0"/>
              <a:t> </a:t>
            </a:r>
            <a:r>
              <a:rPr lang="de-DE" altLang="de-DE" b="1" dirty="0" err="1" smtClean="0"/>
              <a:t>societal</a:t>
            </a:r>
            <a:r>
              <a:rPr lang="de-DE" altLang="de-DE" b="1" dirty="0" smtClean="0"/>
              <a:t> </a:t>
            </a:r>
            <a:r>
              <a:rPr lang="de-DE" altLang="de-DE" b="1" dirty="0" err="1" smtClean="0"/>
              <a:t>issues</a:t>
            </a:r>
            <a:endParaRPr lang="de-DE" altLang="de-DE" b="1" dirty="0" smtClean="0"/>
          </a:p>
          <a:p>
            <a:pPr eaLnBrk="1" hangingPunct="1">
              <a:lnSpc>
                <a:spcPct val="90000"/>
              </a:lnSpc>
            </a:pPr>
            <a:r>
              <a:rPr lang="de-DE" altLang="de-DE" b="1" dirty="0" err="1" smtClean="0"/>
              <a:t>preservation</a:t>
            </a:r>
            <a:r>
              <a:rPr lang="de-DE" altLang="de-DE" b="1" dirty="0" smtClean="0"/>
              <a:t> </a:t>
            </a:r>
            <a:r>
              <a:rPr lang="de-DE" altLang="de-DE" b="1" dirty="0" err="1" smtClean="0"/>
              <a:t>requires</a:t>
            </a:r>
            <a:r>
              <a:rPr lang="de-DE" altLang="de-DE" b="1" dirty="0" smtClean="0"/>
              <a:t> </a:t>
            </a:r>
            <a:r>
              <a:rPr lang="de-DE" altLang="de-DE" b="1" dirty="0" err="1" smtClean="0"/>
              <a:t>active</a:t>
            </a:r>
            <a:r>
              <a:rPr lang="de-DE" altLang="de-DE" b="1" dirty="0" smtClean="0"/>
              <a:t> </a:t>
            </a:r>
            <a:r>
              <a:rPr lang="de-DE" altLang="de-DE" b="1" dirty="0" err="1" smtClean="0"/>
              <a:t>engagement</a:t>
            </a:r>
            <a:endParaRPr lang="de-DE" altLang="de-DE" b="1" dirty="0" smtClean="0"/>
          </a:p>
          <a:p>
            <a:pPr lvl="1" eaLnBrk="1" hangingPunct="1">
              <a:lnSpc>
                <a:spcPct val="90000"/>
              </a:lnSpc>
            </a:pPr>
            <a:r>
              <a:rPr lang="de-DE" altLang="de-DE" b="1" dirty="0" err="1" smtClean="0"/>
              <a:t>we</a:t>
            </a:r>
            <a:r>
              <a:rPr lang="de-DE" altLang="de-DE" b="1" dirty="0" smtClean="0"/>
              <a:t> live in a </a:t>
            </a:r>
            <a:r>
              <a:rPr lang="de-DE" altLang="de-DE" b="1" dirty="0" err="1" smtClean="0"/>
              <a:t>competitive</a:t>
            </a:r>
            <a:r>
              <a:rPr lang="de-DE" altLang="de-DE" b="1" dirty="0" smtClean="0"/>
              <a:t> </a:t>
            </a:r>
            <a:r>
              <a:rPr lang="de-DE" altLang="de-DE" b="1" dirty="0" err="1" smtClean="0"/>
              <a:t>world</a:t>
            </a:r>
            <a:endParaRPr lang="de-DE" altLang="de-DE" b="1" dirty="0" smtClean="0"/>
          </a:p>
        </p:txBody>
      </p:sp>
    </p:spTree>
    <p:extLst>
      <p:ext uri="{BB962C8B-B14F-4D97-AF65-F5344CB8AC3E}">
        <p14:creationId xmlns:p14="http://schemas.microsoft.com/office/powerpoint/2010/main" val="214617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61"/>
          <p:cNvSpPr txBox="1">
            <a:spLocks noGrp="1"/>
          </p:cNvSpPr>
          <p:nvPr>
            <p:ph type="title"/>
          </p:nvPr>
        </p:nvSpPr>
        <p:spPr>
          <a:xfrm>
            <a:off x="1968502" y="309157"/>
            <a:ext cx="8239200" cy="370500"/>
          </a:xfrm>
          <a:prstGeom prst="rect">
            <a:avLst/>
          </a:prstGeom>
          <a:noFill/>
          <a:ln>
            <a:noFill/>
          </a:ln>
        </p:spPr>
        <p:txBody>
          <a:bodyPr spcFirstLastPara="1" vert="horz" wrap="square" lIns="0" tIns="0" rIns="0" bIns="0" rtlCol="0" anchor="t" anchorCtr="0">
            <a:noAutofit/>
          </a:bodyPr>
          <a:lstStyle/>
          <a:p>
            <a:pPr lvl="0">
              <a:buSzPts val="2100"/>
            </a:pPr>
            <a:r>
              <a:rPr lang="en-GB" sz="2100" dirty="0">
                <a:latin typeface="Calibri" pitchFamily="34" charset="0"/>
                <a:cs typeface="Calibri" pitchFamily="34" charset="0"/>
              </a:rPr>
              <a:t>Content and Quality</a:t>
            </a:r>
            <a:endParaRPr dirty="0"/>
          </a:p>
        </p:txBody>
      </p:sp>
      <p:sp>
        <p:nvSpPr>
          <p:cNvPr id="416" name="Google Shape;416;p61"/>
          <p:cNvSpPr txBox="1"/>
          <p:nvPr/>
        </p:nvSpPr>
        <p:spPr>
          <a:xfrm>
            <a:off x="1966912" y="794274"/>
            <a:ext cx="8239200" cy="370500"/>
          </a:xfrm>
          <a:prstGeom prst="rect">
            <a:avLst/>
          </a:prstGeom>
          <a:noFill/>
          <a:ln>
            <a:noFill/>
          </a:ln>
        </p:spPr>
        <p:txBody>
          <a:bodyPr spcFirstLastPara="1" wrap="square" lIns="0" tIns="0" rIns="0" bIns="0" anchor="t" anchorCtr="0">
            <a:noAutofit/>
          </a:bodyPr>
          <a:lstStyle/>
          <a:p>
            <a:pPr defTabSz="872722"/>
            <a:r>
              <a:rPr lang="en-US" sz="1500" b="1" dirty="0">
                <a:solidFill>
                  <a:srgbClr val="B1B1B3">
                    <a:lumMod val="50000"/>
                  </a:srgbClr>
                </a:solidFill>
                <a:latin typeface="Calibri"/>
              </a:rPr>
              <a:t>Origin of Submissions and Accepted Manuscripts</a:t>
            </a:r>
          </a:p>
        </p:txBody>
      </p:sp>
      <p:sp>
        <p:nvSpPr>
          <p:cNvPr id="417" name="Google Shape;417;p61"/>
          <p:cNvSpPr txBox="1"/>
          <p:nvPr/>
        </p:nvSpPr>
        <p:spPr>
          <a:xfrm>
            <a:off x="6245223" y="979524"/>
            <a:ext cx="3143100" cy="123000"/>
          </a:xfrm>
          <a:prstGeom prst="rect">
            <a:avLst/>
          </a:prstGeom>
          <a:noFill/>
          <a:ln>
            <a:noFill/>
          </a:ln>
        </p:spPr>
        <p:txBody>
          <a:bodyPr spcFirstLastPara="1" wrap="square" lIns="0" tIns="0" rIns="0" bIns="0" anchor="t" anchorCtr="0">
            <a:spAutoFit/>
          </a:bodyPr>
          <a:lstStyle/>
          <a:p>
            <a:pPr defTabSz="872722"/>
            <a:r>
              <a:rPr lang="en-US" sz="800" dirty="0">
                <a:solidFill>
                  <a:srgbClr val="3C9CD7"/>
                </a:solidFill>
                <a:latin typeface="Calibri"/>
                <a:ea typeface="Calibri"/>
                <a:cs typeface="Calibri"/>
                <a:sym typeface="Calibri"/>
              </a:rPr>
              <a:t>*sorted by “number of manuscripts accepted 2021” from large to small</a:t>
            </a:r>
            <a:endParaRPr sz="800" dirty="0">
              <a:solidFill>
                <a:srgbClr val="3C9CD7"/>
              </a:solidFill>
              <a:latin typeface="Calibri"/>
              <a:ea typeface="Calibri"/>
              <a:cs typeface="Calibri"/>
              <a:sym typeface="Calibri"/>
            </a:endParaRPr>
          </a:p>
        </p:txBody>
      </p:sp>
      <p:graphicFrame>
        <p:nvGraphicFramePr>
          <p:cNvPr id="418" name="Google Shape;418;p61"/>
          <p:cNvGraphicFramePr/>
          <p:nvPr>
            <p:extLst>
              <p:ext uri="{D42A27DB-BD31-4B8C-83A1-F6EECF244321}">
                <p14:modId xmlns:p14="http://schemas.microsoft.com/office/powerpoint/2010/main" val="3249290520"/>
              </p:ext>
            </p:extLst>
          </p:nvPr>
        </p:nvGraphicFramePr>
        <p:xfrm>
          <a:off x="1968500" y="1258895"/>
          <a:ext cx="3582376" cy="5320085"/>
        </p:xfrm>
        <a:graphic>
          <a:graphicData uri="http://schemas.openxmlformats.org/drawingml/2006/table">
            <a:tbl>
              <a:tblPr>
                <a:noFill/>
              </a:tblPr>
              <a:tblGrid>
                <a:gridCol w="974208">
                  <a:extLst>
                    <a:ext uri="{9D8B030D-6E8A-4147-A177-3AD203B41FA5}">
                      <a16:colId xmlns:a16="http://schemas.microsoft.com/office/drawing/2014/main" val="20000"/>
                    </a:ext>
                  </a:extLst>
                </a:gridCol>
                <a:gridCol w="411496">
                  <a:extLst>
                    <a:ext uri="{9D8B030D-6E8A-4147-A177-3AD203B41FA5}">
                      <a16:colId xmlns:a16="http://schemas.microsoft.com/office/drawing/2014/main" val="20001"/>
                    </a:ext>
                  </a:extLst>
                </a:gridCol>
                <a:gridCol w="406203">
                  <a:extLst>
                    <a:ext uri="{9D8B030D-6E8A-4147-A177-3AD203B41FA5}">
                      <a16:colId xmlns:a16="http://schemas.microsoft.com/office/drawing/2014/main" val="20002"/>
                    </a:ext>
                  </a:extLst>
                </a:gridCol>
                <a:gridCol w="492628">
                  <a:extLst>
                    <a:ext uri="{9D8B030D-6E8A-4147-A177-3AD203B41FA5}">
                      <a16:colId xmlns:a16="http://schemas.microsoft.com/office/drawing/2014/main" val="20003"/>
                    </a:ext>
                  </a:extLst>
                </a:gridCol>
                <a:gridCol w="406203">
                  <a:extLst>
                    <a:ext uri="{9D8B030D-6E8A-4147-A177-3AD203B41FA5}">
                      <a16:colId xmlns:a16="http://schemas.microsoft.com/office/drawing/2014/main" val="20005"/>
                    </a:ext>
                  </a:extLst>
                </a:gridCol>
                <a:gridCol w="397572">
                  <a:extLst>
                    <a:ext uri="{9D8B030D-6E8A-4147-A177-3AD203B41FA5}">
                      <a16:colId xmlns:a16="http://schemas.microsoft.com/office/drawing/2014/main" val="20006"/>
                    </a:ext>
                  </a:extLst>
                </a:gridCol>
                <a:gridCol w="494066">
                  <a:extLst>
                    <a:ext uri="{9D8B030D-6E8A-4147-A177-3AD203B41FA5}">
                      <a16:colId xmlns:a16="http://schemas.microsoft.com/office/drawing/2014/main" val="20007"/>
                    </a:ext>
                  </a:extLst>
                </a:gridCol>
              </a:tblGrid>
              <a:tr h="382850">
                <a:tc>
                  <a:txBody>
                    <a:bodyPr/>
                    <a:lstStyle/>
                    <a:p>
                      <a:pPr marL="0" marR="0" lvl="0" indent="0" algn="l"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Region</a:t>
                      </a:r>
                      <a:endParaRPr sz="1000" b="1"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Number of Manuscripts Submitted</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dirty="0">
                          <a:solidFill>
                            <a:schemeClr val="lt1"/>
                          </a:solidFill>
                          <a:latin typeface="Calibri"/>
                          <a:ea typeface="Calibri"/>
                          <a:cs typeface="Calibri"/>
                          <a:sym typeface="Calibri"/>
                        </a:rPr>
                        <a:t>Number of Manuscripts Accepted*</a:t>
                      </a:r>
                      <a:endParaRPr sz="2000" dirty="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82325">
                <a:tc>
                  <a:txBody>
                    <a:bodyPr/>
                    <a:lstStyle/>
                    <a:p>
                      <a:pPr marL="91440" marR="0" lvl="0" indent="0" algn="l" rtl="0">
                        <a:lnSpc>
                          <a:spcPct val="120000"/>
                        </a:lnSpc>
                        <a:spcBef>
                          <a:spcPts val="0"/>
                        </a:spcBef>
                        <a:spcAft>
                          <a:spcPts val="0"/>
                        </a:spcAft>
                        <a:buClr>
                          <a:schemeClr val="accent2"/>
                        </a:buClr>
                        <a:buSzPts val="1170"/>
                        <a:buFont typeface="Times"/>
                        <a:buNone/>
                      </a:pPr>
                      <a:endParaRPr sz="1000" b="0"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dirty="0">
                          <a:solidFill>
                            <a:schemeClr val="lt1"/>
                          </a:solidFill>
                          <a:latin typeface="Calibri"/>
                          <a:ea typeface="Calibri"/>
                          <a:cs typeface="Calibri"/>
                          <a:sym typeface="Calibri"/>
                        </a:rPr>
                        <a:t>2021</a:t>
                      </a:r>
                      <a:endParaRPr sz="1000" b="1" i="0" u="none" strike="noStrike" cap="none" dirty="0">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2021</a:t>
                      </a:r>
                      <a:endParaRPr sz="1000" b="1" i="0" u="none" strike="noStrike" cap="none">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extLst>
                  <a:ext uri="{0D108BD9-81ED-4DB2-BD59-A6C34878D82A}">
                    <a16:rowId xmlns:a16="http://schemas.microsoft.com/office/drawing/2014/main" val="10001"/>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GERMANY</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2"/>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UNITED KINGDOM</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25</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3"/>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NETHERLANDS</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18</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4"/>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SPAIN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5"/>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USA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13</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6"/>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AUSTRALIA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7"/>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DENMARK</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8"/>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FRANCE</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9"/>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CANADA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0"/>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NORWAY</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1"/>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SWEDEN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2"/>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CHINA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59</a:t>
                      </a:r>
                      <a:endParaRPr sz="1000" b="1"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91</a:t>
                      </a:r>
                      <a:endParaRPr sz="1000" b="1"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102</a:t>
                      </a:r>
                      <a:endParaRPr sz="1000" b="1"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dirty="0">
                          <a:solidFill>
                            <a:srgbClr val="58595B"/>
                          </a:solidFill>
                          <a:latin typeface="Calibri"/>
                          <a:ea typeface="Calibri"/>
                          <a:cs typeface="Calibri"/>
                          <a:sym typeface="Calibri"/>
                        </a:rPr>
                        <a:t>9</a:t>
                      </a: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3"/>
                  </a:ext>
                </a:extLst>
              </a:tr>
              <a:tr h="230925">
                <a:tc>
                  <a:txBody>
                    <a:bodyPr/>
                    <a:lstStyle/>
                    <a:p>
                      <a:pPr marL="0" marR="0" lvl="0" indent="0" algn="l" rtl="0">
                        <a:spcBef>
                          <a:spcPts val="0"/>
                        </a:spcBef>
                        <a:spcAft>
                          <a:spcPts val="0"/>
                        </a:spcAft>
                        <a:buNone/>
                      </a:pPr>
                      <a:r>
                        <a:rPr lang="en-US" sz="1000" dirty="0">
                          <a:solidFill>
                            <a:srgbClr val="58595B"/>
                          </a:solidFill>
                          <a:latin typeface="Calibri"/>
                          <a:ea typeface="Calibri"/>
                          <a:cs typeface="Calibri"/>
                          <a:sym typeface="Calibri"/>
                        </a:rPr>
                        <a:t>TAIWAN</a:t>
                      </a:r>
                      <a:endParaRPr sz="1000" dirty="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dirty="0">
                          <a:solidFill>
                            <a:srgbClr val="58595B"/>
                          </a:solidFill>
                          <a:latin typeface="Calibri"/>
                          <a:ea typeface="Calibri"/>
                          <a:cs typeface="Calibri"/>
                          <a:sym typeface="Calibri"/>
                        </a:rPr>
                        <a:t>18</a:t>
                      </a: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dirty="0">
                          <a:solidFill>
                            <a:srgbClr val="58595B"/>
                          </a:solidFill>
                          <a:latin typeface="Calibri"/>
                          <a:ea typeface="Calibri"/>
                          <a:cs typeface="Calibri"/>
                          <a:sym typeface="Calibri"/>
                        </a:rPr>
                        <a:t>35</a:t>
                      </a: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chemeClr val="accent3">
                        <a:lumMod val="20000"/>
                        <a:lumOff val="80000"/>
                      </a:schemeClr>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dirty="0">
                          <a:solidFill>
                            <a:srgbClr val="58595B"/>
                          </a:solidFill>
                          <a:latin typeface="Calibri"/>
                          <a:ea typeface="Calibri"/>
                          <a:cs typeface="Calibri"/>
                          <a:sym typeface="Calibri"/>
                        </a:rPr>
                        <a:t>5</a:t>
                      </a: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dirty="0">
                          <a:solidFill>
                            <a:srgbClr val="58595B"/>
                          </a:solidFill>
                          <a:latin typeface="Calibri"/>
                          <a:ea typeface="Calibri"/>
                          <a:cs typeface="Calibri"/>
                          <a:sym typeface="Calibri"/>
                        </a:rPr>
                        <a:t>6</a:t>
                      </a: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4"/>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ISRAEL</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5"/>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ITALY</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6"/>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AUSTRIA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7"/>
                  </a:ext>
                </a:extLst>
              </a:tr>
              <a:tr h="23092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FINLAND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8"/>
                  </a:ext>
                </a:extLst>
              </a:tr>
            </a:tbl>
          </a:graphicData>
        </a:graphic>
      </p:graphicFrame>
      <p:graphicFrame>
        <p:nvGraphicFramePr>
          <p:cNvPr id="419" name="Google Shape;419;p61"/>
          <p:cNvGraphicFramePr/>
          <p:nvPr>
            <p:extLst/>
          </p:nvPr>
        </p:nvGraphicFramePr>
        <p:xfrm>
          <a:off x="6245224" y="1258894"/>
          <a:ext cx="3830761" cy="5364480"/>
        </p:xfrm>
        <a:graphic>
          <a:graphicData uri="http://schemas.openxmlformats.org/drawingml/2006/table">
            <a:tbl>
              <a:tblPr>
                <a:noFill/>
              </a:tblPr>
              <a:tblGrid>
                <a:gridCol w="1112113">
                  <a:extLst>
                    <a:ext uri="{9D8B030D-6E8A-4147-A177-3AD203B41FA5}">
                      <a16:colId xmlns:a16="http://schemas.microsoft.com/office/drawing/2014/main" val="20000"/>
                    </a:ext>
                  </a:extLst>
                </a:gridCol>
                <a:gridCol w="503104">
                  <a:extLst>
                    <a:ext uri="{9D8B030D-6E8A-4147-A177-3AD203B41FA5}">
                      <a16:colId xmlns:a16="http://schemas.microsoft.com/office/drawing/2014/main" val="20001"/>
                    </a:ext>
                  </a:extLst>
                </a:gridCol>
                <a:gridCol w="434329">
                  <a:extLst>
                    <a:ext uri="{9D8B030D-6E8A-4147-A177-3AD203B41FA5}">
                      <a16:colId xmlns:a16="http://schemas.microsoft.com/office/drawing/2014/main" val="20002"/>
                    </a:ext>
                  </a:extLst>
                </a:gridCol>
                <a:gridCol w="393414">
                  <a:extLst>
                    <a:ext uri="{9D8B030D-6E8A-4147-A177-3AD203B41FA5}">
                      <a16:colId xmlns:a16="http://schemas.microsoft.com/office/drawing/2014/main" val="20003"/>
                    </a:ext>
                  </a:extLst>
                </a:gridCol>
                <a:gridCol w="434359">
                  <a:extLst>
                    <a:ext uri="{9D8B030D-6E8A-4147-A177-3AD203B41FA5}">
                      <a16:colId xmlns:a16="http://schemas.microsoft.com/office/drawing/2014/main" val="20005"/>
                    </a:ext>
                  </a:extLst>
                </a:gridCol>
                <a:gridCol w="425124">
                  <a:extLst>
                    <a:ext uri="{9D8B030D-6E8A-4147-A177-3AD203B41FA5}">
                      <a16:colId xmlns:a16="http://schemas.microsoft.com/office/drawing/2014/main" val="20006"/>
                    </a:ext>
                  </a:extLst>
                </a:gridCol>
                <a:gridCol w="528318">
                  <a:extLst>
                    <a:ext uri="{9D8B030D-6E8A-4147-A177-3AD203B41FA5}">
                      <a16:colId xmlns:a16="http://schemas.microsoft.com/office/drawing/2014/main" val="20007"/>
                    </a:ext>
                  </a:extLst>
                </a:gridCol>
              </a:tblGrid>
              <a:tr h="367175">
                <a:tc>
                  <a:txBody>
                    <a:bodyPr/>
                    <a:lstStyle/>
                    <a:p>
                      <a:pPr marL="0" marR="0" lvl="0" indent="0" algn="l"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Region</a:t>
                      </a:r>
                      <a:endParaRPr sz="1000" b="1"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dirty="0">
                          <a:solidFill>
                            <a:schemeClr val="lt1"/>
                          </a:solidFill>
                          <a:latin typeface="Calibri"/>
                          <a:ea typeface="Calibri"/>
                          <a:cs typeface="Calibri"/>
                          <a:sym typeface="Calibri"/>
                        </a:rPr>
                        <a:t>Number of Manuscripts Submitted</a:t>
                      </a:r>
                      <a:endParaRPr sz="2000" dirty="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dirty="0">
                          <a:solidFill>
                            <a:schemeClr val="lt1"/>
                          </a:solidFill>
                          <a:latin typeface="Calibri"/>
                          <a:ea typeface="Calibri"/>
                          <a:cs typeface="Calibri"/>
                          <a:sym typeface="Calibri"/>
                        </a:rPr>
                        <a:t>Number of Manuscripts Accepted*</a:t>
                      </a:r>
                      <a:endParaRPr sz="2000" dirty="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66675">
                <a:tc>
                  <a:txBody>
                    <a:bodyPr/>
                    <a:lstStyle/>
                    <a:p>
                      <a:pPr marL="91440" marR="0" lvl="0" indent="0" algn="l" rtl="0">
                        <a:lnSpc>
                          <a:spcPct val="120000"/>
                        </a:lnSpc>
                        <a:spcBef>
                          <a:spcPts val="0"/>
                        </a:spcBef>
                        <a:spcAft>
                          <a:spcPts val="0"/>
                        </a:spcAft>
                        <a:buClr>
                          <a:schemeClr val="accent2"/>
                        </a:buClr>
                        <a:buSzPts val="1170"/>
                        <a:buFont typeface="Times"/>
                        <a:buNone/>
                      </a:pPr>
                      <a:endParaRPr sz="1000" b="0"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a:solidFill>
                            <a:schemeClr val="lt1"/>
                          </a:solidFill>
                          <a:latin typeface="Calibri"/>
                          <a:ea typeface="Calibri"/>
                          <a:cs typeface="Calibri"/>
                          <a:sym typeface="Calibri"/>
                        </a:rPr>
                        <a:t>Nov-</a:t>
                      </a:r>
                      <a:r>
                        <a:rPr lang="en-US" sz="1000" b="1" i="0" u="none" strike="noStrike" cap="none">
                          <a:solidFill>
                            <a:schemeClr val="lt1"/>
                          </a:solidFill>
                          <a:latin typeface="Calibri"/>
                          <a:ea typeface="Calibri"/>
                          <a:cs typeface="Calibri"/>
                          <a:sym typeface="Calibri"/>
                        </a:rPr>
                        <a:t>2021</a:t>
                      </a:r>
                      <a:endParaRPr sz="1000" b="1" i="0" u="none" strike="noStrike" cap="none">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2021</a:t>
                      </a:r>
                      <a:endParaRPr sz="1000" b="1" i="0" u="none" strike="noStrike" cap="none">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extLst>
                  <a:ext uri="{0D108BD9-81ED-4DB2-BD59-A6C34878D82A}">
                    <a16:rowId xmlns:a16="http://schemas.microsoft.com/office/drawing/2014/main" val="10001"/>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BELGIUM</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2"/>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BRAZIL</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3"/>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SWITZERLAND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4"/>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JAPAN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5"/>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TURKEY</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46</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6"/>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GREECE</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7"/>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POLAND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8"/>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QATAR</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9"/>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CD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0"/>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ARGENTINA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1"/>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BOSNIA-HERZEGOVINA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2"/>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BANGLADESH</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3"/>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BRUNEI DARUSSALAM</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4"/>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CZECH REPUBLIC</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5"/>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EGYPT</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6"/>
                  </a:ext>
                </a:extLst>
              </a:tr>
              <a:tr h="221475">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HONG KONG</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7"/>
                  </a:ext>
                </a:extLst>
              </a:tr>
              <a:tr h="221475">
                <a:tc>
                  <a:txBody>
                    <a:bodyPr/>
                    <a:lstStyle/>
                    <a:p>
                      <a:pPr marL="0" marR="0" lvl="0" indent="0" algn="l" rtl="0">
                        <a:spcBef>
                          <a:spcPts val="0"/>
                        </a:spcBef>
                        <a:spcAft>
                          <a:spcPts val="0"/>
                        </a:spcAft>
                        <a:buNone/>
                      </a:pPr>
                      <a:r>
                        <a:rPr lang="en-US" sz="1000" dirty="0">
                          <a:solidFill>
                            <a:srgbClr val="58595B"/>
                          </a:solidFill>
                          <a:latin typeface="Calibri"/>
                          <a:ea typeface="Calibri"/>
                          <a:cs typeface="Calibri"/>
                          <a:sym typeface="Calibri"/>
                        </a:rPr>
                        <a:t>CROATIA</a:t>
                      </a:r>
                      <a:endParaRPr sz="1000" dirty="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dirty="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108176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graphicFrame>
        <p:nvGraphicFramePr>
          <p:cNvPr id="425" name="Google Shape;425;p62"/>
          <p:cNvGraphicFramePr/>
          <p:nvPr>
            <p:extLst/>
          </p:nvPr>
        </p:nvGraphicFramePr>
        <p:xfrm>
          <a:off x="1968503" y="1258895"/>
          <a:ext cx="3247675" cy="5351635"/>
        </p:xfrm>
        <a:graphic>
          <a:graphicData uri="http://schemas.openxmlformats.org/drawingml/2006/table">
            <a:tbl>
              <a:tblPr>
                <a:noFill/>
              </a:tblPr>
              <a:tblGrid>
                <a:gridCol w="903725">
                  <a:extLst>
                    <a:ext uri="{9D8B030D-6E8A-4147-A177-3AD203B41FA5}">
                      <a16:colId xmlns:a16="http://schemas.microsoft.com/office/drawing/2014/main" val="20000"/>
                    </a:ext>
                  </a:extLst>
                </a:gridCol>
                <a:gridCol w="413100">
                  <a:extLst>
                    <a:ext uri="{9D8B030D-6E8A-4147-A177-3AD203B41FA5}">
                      <a16:colId xmlns:a16="http://schemas.microsoft.com/office/drawing/2014/main" val="20001"/>
                    </a:ext>
                  </a:extLst>
                </a:gridCol>
                <a:gridCol w="382850">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352975">
                  <a:extLst>
                    <a:ext uri="{9D8B030D-6E8A-4147-A177-3AD203B41FA5}">
                      <a16:colId xmlns:a16="http://schemas.microsoft.com/office/drawing/2014/main" val="20005"/>
                    </a:ext>
                  </a:extLst>
                </a:gridCol>
                <a:gridCol w="382850">
                  <a:extLst>
                    <a:ext uri="{9D8B030D-6E8A-4147-A177-3AD203B41FA5}">
                      <a16:colId xmlns:a16="http://schemas.microsoft.com/office/drawing/2014/main" val="20006"/>
                    </a:ext>
                  </a:extLst>
                </a:gridCol>
                <a:gridCol w="429325">
                  <a:extLst>
                    <a:ext uri="{9D8B030D-6E8A-4147-A177-3AD203B41FA5}">
                      <a16:colId xmlns:a16="http://schemas.microsoft.com/office/drawing/2014/main" val="20007"/>
                    </a:ext>
                  </a:extLst>
                </a:gridCol>
              </a:tblGrid>
              <a:tr h="413875">
                <a:tc>
                  <a:txBody>
                    <a:bodyPr/>
                    <a:lstStyle/>
                    <a:p>
                      <a:pPr marL="0" marR="0" lvl="0" indent="0" algn="l"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Region</a:t>
                      </a:r>
                      <a:endParaRPr sz="1000" b="1"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Number of Manuscripts Submitted</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tc gridSpan="3">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dirty="0">
                          <a:solidFill>
                            <a:schemeClr val="lt1"/>
                          </a:solidFill>
                          <a:latin typeface="Calibri"/>
                          <a:ea typeface="Calibri"/>
                          <a:cs typeface="Calibri"/>
                          <a:sym typeface="Calibri"/>
                        </a:rPr>
                        <a:t>Number of Manuscripts Accepted*</a:t>
                      </a:r>
                      <a:endParaRPr sz="2000" dirty="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413875">
                <a:tc>
                  <a:txBody>
                    <a:bodyPr/>
                    <a:lstStyle/>
                    <a:p>
                      <a:pPr marL="91440" marR="0" lvl="0" indent="0" algn="l" rtl="0">
                        <a:lnSpc>
                          <a:spcPct val="120000"/>
                        </a:lnSpc>
                        <a:spcBef>
                          <a:spcPts val="0"/>
                        </a:spcBef>
                        <a:spcAft>
                          <a:spcPts val="0"/>
                        </a:spcAft>
                        <a:buClr>
                          <a:schemeClr val="accent2"/>
                        </a:buClr>
                        <a:buSzPts val="1170"/>
                        <a:buFont typeface="Times"/>
                        <a:buNone/>
                      </a:pPr>
                      <a:endParaRPr sz="1000" b="0" i="0" u="none" strike="noStrike" cap="none">
                        <a:solidFill>
                          <a:schemeClr val="lt1"/>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2021</a:t>
                      </a:r>
                      <a:endParaRPr sz="1000" b="1" i="0" u="none" strike="noStrike" cap="none">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2019</a:t>
                      </a:r>
                      <a:endParaRPr sz="2000"/>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2020</a:t>
                      </a:r>
                      <a:endParaRPr sz="2000"/>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tc>
                  <a:txBody>
                    <a:bodyPr/>
                    <a:lstStyle/>
                    <a:p>
                      <a:pPr marL="0" marR="0" lvl="0" indent="0" algn="r" rtl="0">
                        <a:lnSpc>
                          <a:spcPct val="120000"/>
                        </a:lnSpc>
                        <a:spcBef>
                          <a:spcPts val="0"/>
                        </a:spcBef>
                        <a:spcAft>
                          <a:spcPts val="0"/>
                        </a:spcAft>
                        <a:buClr>
                          <a:schemeClr val="accent2"/>
                        </a:buClr>
                        <a:buSzPts val="1170"/>
                        <a:buFont typeface="Times"/>
                        <a:buNone/>
                      </a:pPr>
                      <a:r>
                        <a:rPr lang="en-US" sz="1000" b="1" i="0" u="none" strike="noStrike" cap="none">
                          <a:solidFill>
                            <a:schemeClr val="lt1"/>
                          </a:solidFill>
                          <a:latin typeface="Calibri"/>
                          <a:ea typeface="Calibri"/>
                          <a:cs typeface="Calibri"/>
                          <a:sym typeface="Calibri"/>
                        </a:rPr>
                        <a:t>2021</a:t>
                      </a:r>
                      <a:endParaRPr sz="1000" b="1" i="0" u="none" strike="noStrike" cap="none">
                        <a:solidFill>
                          <a:schemeClr val="lt1"/>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628BA3"/>
                    </a:solidFill>
                  </a:tcPr>
                </a:tc>
                <a:extLst>
                  <a:ext uri="{0D108BD9-81ED-4DB2-BD59-A6C34878D82A}">
                    <a16:rowId xmlns:a16="http://schemas.microsoft.com/office/drawing/2014/main" val="10001"/>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IRELAND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2"/>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INDIA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3"/>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IRAN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4"/>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ICELAND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5"/>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SOUTH KOREA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17</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6"/>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LEBANON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7"/>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MONTENEGRO</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08"/>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MALTA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09"/>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MALAYSIA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0"/>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NIGERIA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1"/>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NEW ZEALAND</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2"/>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OMAN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3"/>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PAKISTAN</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4"/>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PORTUGAL</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8</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5</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5"/>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ROMANIA</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6"/>
                  </a:ext>
                </a:extLst>
              </a:tr>
              <a:tr h="183650">
                <a:tc>
                  <a:txBody>
                    <a:bodyPr/>
                    <a:lstStyle/>
                    <a:p>
                      <a:pPr marL="0" marR="0" lvl="0" indent="0" algn="l" rtl="0">
                        <a:spcBef>
                          <a:spcPts val="0"/>
                        </a:spcBef>
                        <a:spcAft>
                          <a:spcPts val="0"/>
                        </a:spcAft>
                        <a:buNone/>
                      </a:pPr>
                      <a:r>
                        <a:rPr lang="en-US" sz="1000">
                          <a:solidFill>
                            <a:srgbClr val="58595B"/>
                          </a:solidFill>
                          <a:latin typeface="Calibri"/>
                          <a:ea typeface="Calibri"/>
                          <a:cs typeface="Calibri"/>
                          <a:sym typeface="Calibri"/>
                        </a:rPr>
                        <a:t>OTHER REGIONS</a:t>
                      </a:r>
                      <a:endParaRPr sz="1000">
                        <a:solidFill>
                          <a:srgbClr val="58595B"/>
                        </a:solidFill>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9</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30</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23</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1</a:t>
                      </a:r>
                      <a:endParaRPr sz="1000">
                        <a:solidFill>
                          <a:srgbClr val="58595B"/>
                        </a:solidFill>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lgn="ctr">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r>
                        <a:rPr lang="en-US" sz="1000">
                          <a:solidFill>
                            <a:srgbClr val="58595B"/>
                          </a:solidFill>
                          <a:latin typeface="Calibri"/>
                          <a:ea typeface="Calibri"/>
                          <a:cs typeface="Calibri"/>
                          <a:sym typeface="Calibri"/>
                        </a:rPr>
                        <a:t>4</a:t>
                      </a: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tc>
                  <a:txBody>
                    <a:bodyPr/>
                    <a:lstStyle/>
                    <a:p>
                      <a:pPr marL="0" marR="0" lvl="0" indent="0" algn="r" rtl="0">
                        <a:spcBef>
                          <a:spcPts val="0"/>
                        </a:spcBef>
                        <a:spcAft>
                          <a:spcPts val="0"/>
                        </a:spcAft>
                        <a:buNone/>
                      </a:pPr>
                      <a:endParaRPr sz="1000">
                        <a:solidFill>
                          <a:srgbClr val="58595B"/>
                        </a:solidFill>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D3DAE0"/>
                    </a:solidFill>
                  </a:tcPr>
                </a:tc>
                <a:extLst>
                  <a:ext uri="{0D108BD9-81ED-4DB2-BD59-A6C34878D82A}">
                    <a16:rowId xmlns:a16="http://schemas.microsoft.com/office/drawing/2014/main" val="10017"/>
                  </a:ext>
                </a:extLst>
              </a:tr>
              <a:tr h="183650">
                <a:tc>
                  <a:txBody>
                    <a:bodyPr/>
                    <a:lstStyle/>
                    <a:p>
                      <a:pPr marL="0" marR="0" lvl="0" indent="0" algn="l" rtl="0">
                        <a:spcBef>
                          <a:spcPts val="0"/>
                        </a:spcBef>
                        <a:spcAft>
                          <a:spcPts val="0"/>
                        </a:spcAft>
                        <a:buNone/>
                      </a:pPr>
                      <a:r>
                        <a:rPr lang="en-US" sz="1000" b="1" dirty="0">
                          <a:solidFill>
                            <a:srgbClr val="58595B"/>
                          </a:solidFill>
                          <a:latin typeface="Calibri"/>
                          <a:ea typeface="Calibri"/>
                          <a:cs typeface="Calibri"/>
                          <a:sym typeface="Calibri"/>
                        </a:rPr>
                        <a:t>Total</a:t>
                      </a:r>
                      <a:endParaRPr sz="1000" b="1" dirty="0">
                        <a:solidFill>
                          <a:srgbClr val="58595B"/>
                        </a:solidFill>
                        <a:latin typeface="Calibri"/>
                        <a:ea typeface="Calibri"/>
                        <a:cs typeface="Calibri"/>
                        <a:sym typeface="Calibri"/>
                      </a:endParaRPr>
                    </a:p>
                  </a:txBody>
                  <a:tcPr marL="45720" marR="45720" anchor="ctr">
                    <a:lnL w="9525" cap="flat" cmpd="sng">
                      <a:solidFill>
                        <a:srgbClr val="000000">
                          <a:alpha val="0"/>
                        </a:srgbClr>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a:solidFill>
                            <a:srgbClr val="58595B"/>
                          </a:solidFill>
                          <a:latin typeface="Calibri"/>
                          <a:ea typeface="Calibri"/>
                          <a:cs typeface="Calibri"/>
                          <a:sym typeface="Calibri"/>
                        </a:rPr>
                        <a:t>576</a:t>
                      </a:r>
                      <a:endParaRPr sz="1000" b="1" i="0" u="none" strike="noStrike" cap="none">
                        <a:solidFill>
                          <a:srgbClr val="58595B"/>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756</a:t>
                      </a:r>
                      <a:endParaRPr sz="1000" b="1" i="0" u="none" strike="noStrike" cap="none" dirty="0">
                        <a:solidFill>
                          <a:srgbClr val="58595B"/>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714</a:t>
                      </a:r>
                      <a:endParaRPr sz="1000" b="1" i="0" u="none" strike="noStrike" cap="none" dirty="0">
                        <a:solidFill>
                          <a:srgbClr val="58595B"/>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a:solidFill>
                            <a:srgbClr val="58595B"/>
                          </a:solidFill>
                          <a:latin typeface="Calibri"/>
                          <a:ea typeface="Calibri"/>
                          <a:cs typeface="Calibri"/>
                          <a:sym typeface="Calibri"/>
                        </a:rPr>
                        <a:t>169</a:t>
                      </a:r>
                      <a:endParaRPr sz="1000" b="1" i="0" u="none" strike="noStrike" cap="none">
                        <a:solidFill>
                          <a:srgbClr val="58595B"/>
                        </a:solidFill>
                        <a:latin typeface="Calibri"/>
                        <a:ea typeface="Calibri"/>
                        <a:cs typeface="Calibri"/>
                        <a:sym typeface="Calibri"/>
                      </a:endParaRPr>
                    </a:p>
                  </a:txBody>
                  <a:tcPr marL="45720" marR="45720" anchor="ctr">
                    <a:lnL w="19050" cap="flat" cmpd="sng" algn="ctr">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lgn="ctr">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224</a:t>
                      </a:r>
                      <a:endParaRPr sz="1000" b="1" i="0" u="none" strike="noStrike" cap="none" dirty="0">
                        <a:solidFill>
                          <a:srgbClr val="58595B"/>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tc>
                  <a:txBody>
                    <a:bodyPr/>
                    <a:lstStyle/>
                    <a:p>
                      <a:pPr marL="0" marR="0" lvl="0" indent="0" algn="r" rtl="0">
                        <a:spcBef>
                          <a:spcPts val="0"/>
                        </a:spcBef>
                        <a:spcAft>
                          <a:spcPts val="0"/>
                        </a:spcAft>
                        <a:buNone/>
                      </a:pPr>
                      <a:r>
                        <a:rPr lang="en-US" sz="1000" b="1" dirty="0">
                          <a:solidFill>
                            <a:srgbClr val="58595B"/>
                          </a:solidFill>
                          <a:latin typeface="Calibri"/>
                          <a:ea typeface="Calibri"/>
                          <a:cs typeface="Calibri"/>
                          <a:sym typeface="Calibri"/>
                        </a:rPr>
                        <a:t>192</a:t>
                      </a:r>
                      <a:endParaRPr sz="1000" b="1" i="0" u="none" strike="noStrike" cap="none" dirty="0">
                        <a:solidFill>
                          <a:srgbClr val="58595B"/>
                        </a:solidFill>
                        <a:latin typeface="Calibri"/>
                        <a:ea typeface="Calibri"/>
                        <a:cs typeface="Calibri"/>
                        <a:sym typeface="Calibri"/>
                      </a:endParaRPr>
                    </a:p>
                  </a:txBody>
                  <a:tcPr marL="45720" marR="45720" anchor="ctr">
                    <a:lnL w="19050" cap="flat" cmpd="sng">
                      <a:solidFill>
                        <a:srgbClr val="FFFFFF"/>
                      </a:solidFill>
                      <a:prstDash val="solid"/>
                      <a:round/>
                      <a:headEnd type="none" w="sm" len="sm"/>
                      <a:tailEnd type="none" w="sm" len="sm"/>
                    </a:lnL>
                    <a:lnR w="19050" cap="flat" cmpd="sng">
                      <a:solidFill>
                        <a:srgbClr val="FFFFFF"/>
                      </a:solidFill>
                      <a:prstDash val="solid"/>
                      <a:round/>
                      <a:headEnd type="none" w="sm" len="sm"/>
                      <a:tailEnd type="none" w="sm" len="sm"/>
                    </a:lnR>
                    <a:lnT w="19050" cap="flat" cmpd="sng">
                      <a:solidFill>
                        <a:srgbClr val="FFFFFF"/>
                      </a:solidFill>
                      <a:prstDash val="solid"/>
                      <a:round/>
                      <a:headEnd type="none" w="sm" len="sm"/>
                      <a:tailEnd type="none" w="sm" len="sm"/>
                    </a:lnT>
                    <a:lnB w="19050" cap="flat" cmpd="sng">
                      <a:solidFill>
                        <a:srgbClr val="FFFFFF"/>
                      </a:solidFill>
                      <a:prstDash val="solid"/>
                      <a:round/>
                      <a:headEnd type="none" w="sm" len="sm"/>
                      <a:tailEnd type="none" w="sm" len="sm"/>
                    </a:lnB>
                    <a:solidFill>
                      <a:srgbClr val="EAEEF0"/>
                    </a:solidFill>
                  </a:tcPr>
                </a:tc>
                <a:extLst>
                  <a:ext uri="{0D108BD9-81ED-4DB2-BD59-A6C34878D82A}">
                    <a16:rowId xmlns:a16="http://schemas.microsoft.com/office/drawing/2014/main" val="10018"/>
                  </a:ext>
                </a:extLst>
              </a:tr>
            </a:tbl>
          </a:graphicData>
        </a:graphic>
      </p:graphicFrame>
      <p:sp>
        <p:nvSpPr>
          <p:cNvPr id="426" name="Google Shape;426;p62"/>
          <p:cNvSpPr txBox="1">
            <a:spLocks noGrp="1"/>
          </p:cNvSpPr>
          <p:nvPr>
            <p:ph type="title"/>
          </p:nvPr>
        </p:nvSpPr>
        <p:spPr>
          <a:xfrm>
            <a:off x="1968502" y="309157"/>
            <a:ext cx="8239200" cy="370500"/>
          </a:xfrm>
          <a:prstGeom prst="rect">
            <a:avLst/>
          </a:prstGeom>
          <a:noFill/>
          <a:ln>
            <a:noFill/>
          </a:ln>
        </p:spPr>
        <p:txBody>
          <a:bodyPr spcFirstLastPara="1" vert="horz" wrap="square" lIns="0" tIns="0" rIns="0" bIns="0" rtlCol="0" anchor="t" anchorCtr="0">
            <a:noAutofit/>
          </a:bodyPr>
          <a:lstStyle/>
          <a:p>
            <a:pPr lvl="0">
              <a:buSzPts val="2100"/>
            </a:pPr>
            <a:r>
              <a:rPr lang="en-US" sz="2100" dirty="0">
                <a:ea typeface="Calibri"/>
                <a:cs typeface="Calibri"/>
                <a:sym typeface="Calibri"/>
              </a:rPr>
              <a:t>Content and </a:t>
            </a:r>
            <a:r>
              <a:rPr lang="en-US" sz="2100" dirty="0">
                <a:ea typeface="Calibri"/>
                <a:cs typeface="Calibri"/>
                <a:sym typeface="Calibri"/>
              </a:rPr>
              <a:t>Quality</a:t>
            </a:r>
            <a:endParaRPr dirty="0"/>
          </a:p>
        </p:txBody>
      </p:sp>
      <p:sp>
        <p:nvSpPr>
          <p:cNvPr id="427" name="Google Shape;427;p62"/>
          <p:cNvSpPr txBox="1"/>
          <p:nvPr/>
        </p:nvSpPr>
        <p:spPr>
          <a:xfrm>
            <a:off x="1966912" y="794274"/>
            <a:ext cx="8239200" cy="370500"/>
          </a:xfrm>
          <a:prstGeom prst="rect">
            <a:avLst/>
          </a:prstGeom>
          <a:noFill/>
          <a:ln>
            <a:noFill/>
          </a:ln>
        </p:spPr>
        <p:txBody>
          <a:bodyPr spcFirstLastPara="1" wrap="square" lIns="0" tIns="0" rIns="0" bIns="0" anchor="t" anchorCtr="0">
            <a:noAutofit/>
          </a:bodyPr>
          <a:lstStyle/>
          <a:p>
            <a:pPr defTabSz="872722"/>
            <a:r>
              <a:rPr lang="en-US" sz="1500" b="1" dirty="0">
                <a:solidFill>
                  <a:srgbClr val="B1B1B3">
                    <a:lumMod val="50000"/>
                  </a:srgbClr>
                </a:solidFill>
                <a:latin typeface="Calibri"/>
              </a:rPr>
              <a:t>Origin of Submissions and Accepted Manuscripts</a:t>
            </a:r>
          </a:p>
        </p:txBody>
      </p:sp>
      <p:sp>
        <p:nvSpPr>
          <p:cNvPr id="428" name="Google Shape;428;p62"/>
          <p:cNvSpPr txBox="1"/>
          <p:nvPr/>
        </p:nvSpPr>
        <p:spPr>
          <a:xfrm>
            <a:off x="6245221" y="1258821"/>
            <a:ext cx="3143100" cy="123000"/>
          </a:xfrm>
          <a:prstGeom prst="rect">
            <a:avLst/>
          </a:prstGeom>
          <a:noFill/>
          <a:ln>
            <a:noFill/>
          </a:ln>
        </p:spPr>
        <p:txBody>
          <a:bodyPr spcFirstLastPara="1" wrap="square" lIns="0" tIns="0" rIns="0" bIns="0" anchor="t" anchorCtr="0">
            <a:spAutoFit/>
          </a:bodyPr>
          <a:lstStyle/>
          <a:p>
            <a:pPr defTabSz="872722"/>
            <a:r>
              <a:rPr lang="en-US" sz="800">
                <a:solidFill>
                  <a:srgbClr val="3C9CD7"/>
                </a:solidFill>
                <a:latin typeface="Calibri"/>
                <a:ea typeface="Calibri"/>
                <a:cs typeface="Calibri"/>
                <a:sym typeface="Calibri"/>
              </a:rPr>
              <a:t>*sorted by “number of manuscripts accepted 2021” from large to small</a:t>
            </a:r>
            <a:endParaRPr sz="800">
              <a:solidFill>
                <a:srgbClr val="3C9CD7"/>
              </a:solidFill>
              <a:latin typeface="Calibri"/>
              <a:ea typeface="Calibri"/>
              <a:cs typeface="Calibri"/>
              <a:sym typeface="Calibri"/>
            </a:endParaRPr>
          </a:p>
        </p:txBody>
      </p:sp>
      <p:pic>
        <p:nvPicPr>
          <p:cNvPr id="430" name="Google Shape;430;p62"/>
          <p:cNvPicPr preferRelativeResize="0"/>
          <p:nvPr/>
        </p:nvPicPr>
        <p:blipFill>
          <a:blip r:embed="rId3">
            <a:alphaModFix/>
          </a:blip>
          <a:stretch>
            <a:fillRect/>
          </a:stretch>
        </p:blipFill>
        <p:spPr>
          <a:xfrm>
            <a:off x="6678076" y="1717951"/>
            <a:ext cx="3575625" cy="2199475"/>
          </a:xfrm>
          <a:prstGeom prst="rect">
            <a:avLst/>
          </a:prstGeom>
          <a:noFill/>
          <a:ln>
            <a:noFill/>
          </a:ln>
        </p:spPr>
      </p:pic>
      <p:pic>
        <p:nvPicPr>
          <p:cNvPr id="431" name="Google Shape;431;p62"/>
          <p:cNvPicPr preferRelativeResize="0"/>
          <p:nvPr/>
        </p:nvPicPr>
        <p:blipFill>
          <a:blip r:embed="rId4">
            <a:alphaModFix/>
          </a:blip>
          <a:stretch>
            <a:fillRect/>
          </a:stretch>
        </p:blipFill>
        <p:spPr>
          <a:xfrm>
            <a:off x="6678076" y="4044358"/>
            <a:ext cx="3575625" cy="2261192"/>
          </a:xfrm>
          <a:prstGeom prst="rect">
            <a:avLst/>
          </a:prstGeom>
          <a:noFill/>
          <a:ln>
            <a:noFill/>
          </a:ln>
        </p:spPr>
      </p:pic>
      <p:sp>
        <p:nvSpPr>
          <p:cNvPr id="432" name="Google Shape;432;p62"/>
          <p:cNvSpPr txBox="1"/>
          <p:nvPr/>
        </p:nvSpPr>
        <p:spPr>
          <a:xfrm>
            <a:off x="6415838" y="1381926"/>
            <a:ext cx="3970500" cy="414699"/>
          </a:xfrm>
          <a:prstGeom prst="rect">
            <a:avLst/>
          </a:prstGeom>
          <a:noFill/>
          <a:ln>
            <a:noFill/>
          </a:ln>
        </p:spPr>
        <p:txBody>
          <a:bodyPr spcFirstLastPara="1" wrap="square" lIns="91425" tIns="91425" rIns="91425" bIns="91425" anchor="t" anchorCtr="0">
            <a:spAutoFit/>
          </a:bodyPr>
          <a:lstStyle/>
          <a:p>
            <a:pPr defTabSz="872722">
              <a:lnSpc>
                <a:spcPct val="115000"/>
              </a:lnSpc>
            </a:pPr>
            <a:r>
              <a:rPr lang="en-US" sz="1300" b="1">
                <a:solidFill>
                  <a:srgbClr val="58595B"/>
                </a:solidFill>
                <a:latin typeface="Calibri"/>
                <a:ea typeface="Calibri"/>
                <a:cs typeface="Calibri"/>
                <a:sym typeface="Calibri"/>
              </a:rPr>
              <a:t>Top 10 countries submissions / acceptances 2021</a:t>
            </a:r>
            <a:endParaRPr sz="1300" b="1">
              <a:solidFill>
                <a:srgbClr val="58595B"/>
              </a:solidFill>
              <a:latin typeface="Calibri"/>
              <a:ea typeface="Calibri"/>
              <a:cs typeface="Calibri"/>
              <a:sym typeface="Calibri"/>
            </a:endParaRPr>
          </a:p>
        </p:txBody>
      </p:sp>
      <p:pic>
        <p:nvPicPr>
          <p:cNvPr id="433" name="Google Shape;433;p62" title="Submitted"/>
          <p:cNvPicPr preferRelativeResize="0"/>
          <p:nvPr/>
        </p:nvPicPr>
        <p:blipFill>
          <a:blip r:embed="rId5">
            <a:alphaModFix/>
          </a:blip>
          <a:stretch>
            <a:fillRect/>
          </a:stretch>
        </p:blipFill>
        <p:spPr>
          <a:xfrm>
            <a:off x="6867866" y="1955800"/>
            <a:ext cx="3028266" cy="1905000"/>
          </a:xfrm>
          <a:prstGeom prst="rect">
            <a:avLst/>
          </a:prstGeom>
          <a:noFill/>
          <a:ln>
            <a:noFill/>
          </a:ln>
        </p:spPr>
      </p:pic>
      <p:pic>
        <p:nvPicPr>
          <p:cNvPr id="434" name="Google Shape;434;p62" title="Submitted"/>
          <p:cNvPicPr preferRelativeResize="0"/>
          <p:nvPr/>
        </p:nvPicPr>
        <p:blipFill>
          <a:blip r:embed="rId6">
            <a:alphaModFix/>
          </a:blip>
          <a:stretch>
            <a:fillRect/>
          </a:stretch>
        </p:blipFill>
        <p:spPr>
          <a:xfrm>
            <a:off x="6818534" y="4356100"/>
            <a:ext cx="3126932" cy="1905000"/>
          </a:xfrm>
          <a:prstGeom prst="rect">
            <a:avLst/>
          </a:prstGeom>
          <a:noFill/>
          <a:ln>
            <a:noFill/>
          </a:ln>
        </p:spPr>
      </p:pic>
    </p:spTree>
    <p:extLst>
      <p:ext uri="{BB962C8B-B14F-4D97-AF65-F5344CB8AC3E}">
        <p14:creationId xmlns:p14="http://schemas.microsoft.com/office/powerpoint/2010/main" val="780265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271" y="222739"/>
            <a:ext cx="4827022" cy="6352661"/>
          </a:xfrm>
          <a:prstGeom prst="rect">
            <a:avLst/>
          </a:prstGeom>
          <a:ln>
            <a:solidFill>
              <a:schemeClr val="accent1"/>
            </a:solidFill>
          </a:ln>
        </p:spPr>
      </p:pic>
    </p:spTree>
    <p:extLst>
      <p:ext uri="{BB962C8B-B14F-4D97-AF65-F5344CB8AC3E}">
        <p14:creationId xmlns:p14="http://schemas.microsoft.com/office/powerpoint/2010/main" val="4077963729"/>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nvPr>
        </p:nvGraphicFramePr>
        <p:xfrm>
          <a:off x="1973658" y="822355"/>
          <a:ext cx="6535709" cy="389007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4"/>
          <p:cNvSpPr txBox="1">
            <a:spLocks/>
          </p:cNvSpPr>
          <p:nvPr/>
        </p:nvSpPr>
        <p:spPr>
          <a:xfrm>
            <a:off x="1973657" y="297321"/>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GB" sz="2100" dirty="0">
                <a:latin typeface="Calibri" pitchFamily="34" charset="0"/>
                <a:cs typeface="Calibri" pitchFamily="34" charset="0"/>
              </a:rPr>
              <a:t>Impact Factor Development</a:t>
            </a:r>
            <a:endParaRPr lang="en-GB" sz="2100" dirty="0">
              <a:latin typeface="Calibri"/>
            </a:endParaRPr>
          </a:p>
        </p:txBody>
      </p:sp>
      <p:graphicFrame>
        <p:nvGraphicFramePr>
          <p:cNvPr id="5" name="Tabelle 1"/>
          <p:cNvGraphicFramePr>
            <a:graphicFrameLocks noGrp="1"/>
          </p:cNvGraphicFramePr>
          <p:nvPr>
            <p:extLst/>
          </p:nvPr>
        </p:nvGraphicFramePr>
        <p:xfrm>
          <a:off x="2899209" y="4864993"/>
          <a:ext cx="5004317" cy="1613916"/>
        </p:xfrm>
        <a:graphic>
          <a:graphicData uri="http://schemas.openxmlformats.org/drawingml/2006/table">
            <a:tbl>
              <a:tblPr firstRow="1" firstCol="1" bandRow="1">
                <a:tableStyleId>{FABFCF23-3B69-468F-B69F-88F6DE6A72F2}</a:tableStyleId>
              </a:tblPr>
              <a:tblGrid>
                <a:gridCol w="2141296">
                  <a:extLst>
                    <a:ext uri="{9D8B030D-6E8A-4147-A177-3AD203B41FA5}">
                      <a16:colId xmlns:a16="http://schemas.microsoft.com/office/drawing/2014/main" val="20000"/>
                    </a:ext>
                  </a:extLst>
                </a:gridCol>
                <a:gridCol w="529961">
                  <a:extLst>
                    <a:ext uri="{9D8B030D-6E8A-4147-A177-3AD203B41FA5}">
                      <a16:colId xmlns:a16="http://schemas.microsoft.com/office/drawing/2014/main" val="20001"/>
                    </a:ext>
                  </a:extLst>
                </a:gridCol>
                <a:gridCol w="583265">
                  <a:extLst>
                    <a:ext uri="{9D8B030D-6E8A-4147-A177-3AD203B41FA5}">
                      <a16:colId xmlns:a16="http://schemas.microsoft.com/office/drawing/2014/main" val="20002"/>
                    </a:ext>
                  </a:extLst>
                </a:gridCol>
                <a:gridCol w="583265">
                  <a:extLst>
                    <a:ext uri="{9D8B030D-6E8A-4147-A177-3AD203B41FA5}">
                      <a16:colId xmlns:a16="http://schemas.microsoft.com/office/drawing/2014/main" val="20003"/>
                    </a:ext>
                  </a:extLst>
                </a:gridCol>
                <a:gridCol w="583265">
                  <a:extLst>
                    <a:ext uri="{9D8B030D-6E8A-4147-A177-3AD203B41FA5}">
                      <a16:colId xmlns:a16="http://schemas.microsoft.com/office/drawing/2014/main" val="20004"/>
                    </a:ext>
                  </a:extLst>
                </a:gridCol>
                <a:gridCol w="583265">
                  <a:extLst>
                    <a:ext uri="{9D8B030D-6E8A-4147-A177-3AD203B41FA5}">
                      <a16:colId xmlns:a16="http://schemas.microsoft.com/office/drawing/2014/main" val="20005"/>
                    </a:ext>
                  </a:extLst>
                </a:gridCol>
              </a:tblGrid>
              <a:tr h="259200">
                <a:tc>
                  <a:txBody>
                    <a:bodyPr/>
                    <a:lstStyle/>
                    <a:p>
                      <a:pPr>
                        <a:lnSpc>
                          <a:spcPct val="115000"/>
                        </a:lnSpc>
                        <a:spcAft>
                          <a:spcPts val="0"/>
                        </a:spcAft>
                      </a:pPr>
                      <a:r>
                        <a:rPr lang="en-IN" sz="1100" dirty="0">
                          <a:effectLst/>
                        </a:rPr>
                        <a:t>Category Name</a:t>
                      </a:r>
                      <a:endParaRPr lang="de-DE" sz="1100" dirty="0">
                        <a:solidFill>
                          <a:srgbClr val="000000"/>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2016</a:t>
                      </a:r>
                      <a:endParaRPr lang="de-DE" sz="1100" dirty="0">
                        <a:solidFill>
                          <a:schemeClr val="bg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2017</a:t>
                      </a:r>
                      <a:endParaRPr lang="de-DE" sz="1100" dirty="0">
                        <a:solidFill>
                          <a:schemeClr val="bg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bg1"/>
                          </a:solidFill>
                          <a:effectLst/>
                          <a:latin typeface="Calibri"/>
                          <a:ea typeface="Calibri"/>
                          <a:cs typeface="Times New Roman"/>
                        </a:rPr>
                        <a:t>2018</a:t>
                      </a:r>
                      <a:endParaRPr lang="de-DE" sz="1100" dirty="0">
                        <a:solidFill>
                          <a:schemeClr val="bg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bg1"/>
                          </a:solidFill>
                          <a:effectLst/>
                          <a:latin typeface="Calibri"/>
                          <a:ea typeface="Calibri"/>
                          <a:cs typeface="Times New Roman"/>
                        </a:rPr>
                        <a:t>2019</a:t>
                      </a:r>
                      <a:endParaRPr lang="de-DE" sz="1100" dirty="0">
                        <a:solidFill>
                          <a:schemeClr val="bg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bg1"/>
                          </a:solidFill>
                          <a:effectLst/>
                          <a:latin typeface="Calibri"/>
                          <a:ea typeface="Calibri"/>
                          <a:cs typeface="Times New Roman"/>
                        </a:rPr>
                        <a:t>2020</a:t>
                      </a:r>
                      <a:endParaRPr lang="de-DE" sz="1100" dirty="0">
                        <a:solidFill>
                          <a:schemeClr val="bg1"/>
                        </a:solidFill>
                        <a:effectLst/>
                        <a:latin typeface="Calibri"/>
                        <a:ea typeface="Calibri"/>
                        <a:cs typeface="Times New Roman"/>
                      </a:endParaRPr>
                    </a:p>
                  </a:txBody>
                  <a:tcPr marL="45720" marR="45720"/>
                </a:tc>
                <a:extLst>
                  <a:ext uri="{0D108BD9-81ED-4DB2-BD59-A6C34878D82A}">
                    <a16:rowId xmlns:a16="http://schemas.microsoft.com/office/drawing/2014/main" val="10000"/>
                  </a:ext>
                </a:extLst>
              </a:tr>
              <a:tr h="259200">
                <a:tc>
                  <a:txBody>
                    <a:bodyPr/>
                    <a:lstStyle/>
                    <a:p>
                      <a:pPr>
                        <a:lnSpc>
                          <a:spcPct val="115000"/>
                        </a:lnSpc>
                        <a:spcAft>
                          <a:spcPts val="0"/>
                        </a:spcAft>
                      </a:pPr>
                      <a:r>
                        <a:rPr lang="en-US" sz="1100" smtClean="0">
                          <a:effectLst/>
                        </a:rPr>
                        <a:t>Pediatrics </a:t>
                      </a:r>
                      <a:r>
                        <a:rPr lang="en-US" sz="1100">
                          <a:effectLst/>
                        </a:rPr>
                        <a:t>(science)</a:t>
                      </a:r>
                      <a:endParaRPr lang="de-DE" sz="110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12/121</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9/124</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8/124</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8/128</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10/129</a:t>
                      </a:r>
                      <a:endParaRPr lang="de-DE" sz="1100" dirty="0">
                        <a:solidFill>
                          <a:schemeClr val="tx1"/>
                        </a:solidFill>
                        <a:effectLst/>
                        <a:latin typeface="Calibri"/>
                        <a:ea typeface="Calibri"/>
                        <a:cs typeface="Times New Roman"/>
                      </a:endParaRPr>
                    </a:p>
                  </a:txBody>
                  <a:tcPr marL="45720" marR="45720"/>
                </a:tc>
                <a:extLst>
                  <a:ext uri="{0D108BD9-81ED-4DB2-BD59-A6C34878D82A}">
                    <a16:rowId xmlns:a16="http://schemas.microsoft.com/office/drawing/2014/main" val="10001"/>
                  </a:ext>
                </a:extLst>
              </a:tr>
              <a:tr h="259200">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100" dirty="0" smtClean="0">
                          <a:effectLst/>
                        </a:rPr>
                        <a:t>Psychiatry (science)</a:t>
                      </a:r>
                      <a:endParaRPr lang="de-DE" sz="1100" dirty="0" smtClean="0">
                        <a:solidFill>
                          <a:schemeClr val="tx1"/>
                        </a:solidFill>
                        <a:effectLst/>
                        <a:latin typeface="+mn-lt"/>
                        <a:ea typeface="Calibri"/>
                        <a:cs typeface="Times New Roman"/>
                      </a:endParaRPr>
                    </a:p>
                  </a:txBody>
                  <a:tcPr marL="45720" marR="45720"/>
                </a:tc>
                <a:tc>
                  <a:txBody>
                    <a:bodyPr/>
                    <a:lstStyle/>
                    <a:p>
                      <a:pPr>
                        <a:lnSpc>
                          <a:spcPct val="115000"/>
                        </a:lnSpc>
                        <a:spcAft>
                          <a:spcPts val="0"/>
                        </a:spcAft>
                      </a:pPr>
                      <a:r>
                        <a:rPr lang="de-DE" sz="1100" dirty="0" smtClean="0">
                          <a:effectLst/>
                        </a:rPr>
                        <a:t>48/142</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43/142</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42/142</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38/155</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42/156</a:t>
                      </a:r>
                      <a:endParaRPr lang="de-DE" sz="1100" dirty="0">
                        <a:solidFill>
                          <a:schemeClr val="tx1"/>
                        </a:solidFill>
                        <a:effectLst/>
                        <a:latin typeface="Calibri"/>
                        <a:ea typeface="Calibri"/>
                        <a:cs typeface="Times New Roman"/>
                      </a:endParaRPr>
                    </a:p>
                  </a:txBody>
                  <a:tcPr marL="45720" marR="45720"/>
                </a:tc>
                <a:extLst>
                  <a:ext uri="{0D108BD9-81ED-4DB2-BD59-A6C34878D82A}">
                    <a16:rowId xmlns:a16="http://schemas.microsoft.com/office/drawing/2014/main" val="10002"/>
                  </a:ext>
                </a:extLst>
              </a:tr>
              <a:tr h="259200">
                <a:tc>
                  <a:txBody>
                    <a:bodyPr/>
                    <a:lstStyle/>
                    <a:p>
                      <a:pPr>
                        <a:lnSpc>
                          <a:spcPct val="115000"/>
                        </a:lnSpc>
                        <a:spcAft>
                          <a:spcPts val="0"/>
                        </a:spcAft>
                      </a:pPr>
                      <a:r>
                        <a:rPr lang="en-US" sz="1100" dirty="0">
                          <a:effectLst/>
                        </a:rPr>
                        <a:t>Psychiatry (social science)</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29/139</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32/142</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28/142</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24/141</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27/143</a:t>
                      </a:r>
                      <a:endParaRPr lang="de-DE" sz="1100" dirty="0">
                        <a:solidFill>
                          <a:schemeClr val="tx1"/>
                        </a:solidFill>
                        <a:effectLst/>
                        <a:latin typeface="Calibri"/>
                        <a:ea typeface="Calibri"/>
                        <a:cs typeface="Times New Roman"/>
                      </a:endParaRPr>
                    </a:p>
                  </a:txBody>
                  <a:tcPr marL="45720" marR="45720"/>
                </a:tc>
                <a:extLst>
                  <a:ext uri="{0D108BD9-81ED-4DB2-BD59-A6C34878D82A}">
                    <a16:rowId xmlns:a16="http://schemas.microsoft.com/office/drawing/2014/main" val="10003"/>
                  </a:ext>
                </a:extLst>
              </a:tr>
              <a:tr h="259200">
                <a:tc>
                  <a:txBody>
                    <a:bodyPr/>
                    <a:lstStyle/>
                    <a:p>
                      <a:pPr>
                        <a:lnSpc>
                          <a:spcPct val="115000"/>
                        </a:lnSpc>
                        <a:spcAft>
                          <a:spcPts val="0"/>
                        </a:spcAft>
                      </a:pPr>
                      <a:r>
                        <a:rPr lang="en-US" sz="1100" dirty="0" smtClean="0">
                          <a:effectLst/>
                        </a:rPr>
                        <a:t>Psychology,</a:t>
                      </a:r>
                      <a:r>
                        <a:rPr lang="en-US" sz="1100" baseline="0" dirty="0" smtClean="0">
                          <a:effectLst/>
                        </a:rPr>
                        <a:t> developmental</a:t>
                      </a:r>
                      <a:r>
                        <a:rPr lang="en-US" sz="1100" dirty="0" smtClean="0">
                          <a:effectLst/>
                        </a:rPr>
                        <a:t> (social science)</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14/70</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effectLst/>
                        </a:rPr>
                        <a:t>13/73</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11/74</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7/77</a:t>
                      </a:r>
                      <a:endParaRPr lang="de-DE" sz="1100" dirty="0">
                        <a:solidFill>
                          <a:schemeClr val="tx1"/>
                        </a:solidFill>
                        <a:effectLst/>
                        <a:latin typeface="Calibri"/>
                        <a:ea typeface="Calibri"/>
                        <a:cs typeface="Times New Roman"/>
                      </a:endParaRPr>
                    </a:p>
                  </a:txBody>
                  <a:tcPr marL="45720" marR="45720"/>
                </a:tc>
                <a:tc>
                  <a:txBody>
                    <a:bodyPr/>
                    <a:lstStyle/>
                    <a:p>
                      <a:pPr>
                        <a:lnSpc>
                          <a:spcPct val="115000"/>
                        </a:lnSpc>
                        <a:spcAft>
                          <a:spcPts val="0"/>
                        </a:spcAft>
                      </a:pPr>
                      <a:r>
                        <a:rPr lang="de-DE" sz="1100" dirty="0" smtClean="0">
                          <a:solidFill>
                            <a:schemeClr val="tx1"/>
                          </a:solidFill>
                          <a:effectLst/>
                          <a:latin typeface="Calibri"/>
                          <a:ea typeface="Calibri"/>
                          <a:cs typeface="Times New Roman"/>
                        </a:rPr>
                        <a:t>12/78</a:t>
                      </a:r>
                      <a:endParaRPr lang="de-DE" sz="1100" dirty="0">
                        <a:solidFill>
                          <a:schemeClr val="tx1"/>
                        </a:solidFill>
                        <a:effectLst/>
                        <a:latin typeface="Calibri"/>
                        <a:ea typeface="Calibri"/>
                        <a:cs typeface="Times New Roman"/>
                      </a:endParaRPr>
                    </a:p>
                  </a:txBody>
                  <a:tcPr marL="45720" marR="4572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57244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45"/>
          <p:cNvGraphicFramePr>
            <a:graphicFrameLocks noGrp="1"/>
          </p:cNvGraphicFramePr>
          <p:nvPr>
            <p:extLst>
              <p:ext uri="{D42A27DB-BD31-4B8C-83A1-F6EECF244321}">
                <p14:modId xmlns:p14="http://schemas.microsoft.com/office/powerpoint/2010/main" val="3963607672"/>
              </p:ext>
            </p:extLst>
          </p:nvPr>
        </p:nvGraphicFramePr>
        <p:xfrm>
          <a:off x="1413731" y="1109664"/>
          <a:ext cx="9460406" cy="3972442"/>
        </p:xfrm>
        <a:graphic>
          <a:graphicData uri="http://schemas.openxmlformats.org/drawingml/2006/table">
            <a:tbl>
              <a:tblPr/>
              <a:tblGrid>
                <a:gridCol w="5360635">
                  <a:extLst>
                    <a:ext uri="{9D8B030D-6E8A-4147-A177-3AD203B41FA5}">
                      <a16:colId xmlns:a16="http://schemas.microsoft.com/office/drawing/2014/main" val="20000"/>
                    </a:ext>
                  </a:extLst>
                </a:gridCol>
                <a:gridCol w="1427356">
                  <a:extLst>
                    <a:ext uri="{9D8B030D-6E8A-4147-A177-3AD203B41FA5}">
                      <a16:colId xmlns:a16="http://schemas.microsoft.com/office/drawing/2014/main" val="20001"/>
                    </a:ext>
                  </a:extLst>
                </a:gridCol>
                <a:gridCol w="1170878">
                  <a:extLst>
                    <a:ext uri="{9D8B030D-6E8A-4147-A177-3AD203B41FA5}">
                      <a16:colId xmlns:a16="http://schemas.microsoft.com/office/drawing/2014/main" val="20002"/>
                    </a:ext>
                  </a:extLst>
                </a:gridCol>
                <a:gridCol w="818946">
                  <a:extLst>
                    <a:ext uri="{9D8B030D-6E8A-4147-A177-3AD203B41FA5}">
                      <a16:colId xmlns:a16="http://schemas.microsoft.com/office/drawing/2014/main" val="20003"/>
                    </a:ext>
                  </a:extLst>
                </a:gridCol>
                <a:gridCol w="682591">
                  <a:extLst>
                    <a:ext uri="{9D8B030D-6E8A-4147-A177-3AD203B41FA5}">
                      <a16:colId xmlns:a16="http://schemas.microsoft.com/office/drawing/2014/main" val="20004"/>
                    </a:ext>
                  </a:extLst>
                </a:gridCol>
              </a:tblGrid>
              <a:tr h="272000">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cap="none" normalizeH="0" baseline="0" dirty="0" smtClean="0">
                          <a:ln>
                            <a:noFill/>
                          </a:ln>
                          <a:solidFill>
                            <a:schemeClr val="bg1"/>
                          </a:solidFill>
                          <a:effectLst/>
                          <a:latin typeface="+mn-lt"/>
                          <a:cs typeface="Arial" pitchFamily="34" charset="0"/>
                        </a:rPr>
                        <a:t>Title</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cap="none" normalizeH="0" baseline="0" dirty="0" smtClean="0">
                          <a:ln>
                            <a:noFill/>
                          </a:ln>
                          <a:solidFill>
                            <a:schemeClr val="bg1"/>
                          </a:solidFill>
                          <a:effectLst/>
                          <a:latin typeface="+mn-lt"/>
                          <a:cs typeface="Arial" pitchFamily="34" charset="0"/>
                        </a:rPr>
                        <a:t>Author</a:t>
                      </a:r>
                    </a:p>
                  </a:txBody>
                  <a:tcPr marL="45720" marR="45720"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kern="1200" cap="none" normalizeH="0" baseline="0" dirty="0" smtClean="0">
                          <a:ln>
                            <a:noFill/>
                          </a:ln>
                          <a:solidFill>
                            <a:schemeClr val="bg1"/>
                          </a:solidFill>
                          <a:effectLst/>
                          <a:latin typeface="+mn-lt"/>
                          <a:ea typeface="+mn-ea"/>
                          <a:cs typeface="Arial" pitchFamily="34" charset="0"/>
                        </a:rPr>
                        <a:t>Article Type</a:t>
                      </a:r>
                      <a:endParaRPr kumimoji="0" lang="en-US" sz="1100" b="1" i="0" u="none" strike="noStrike" kern="1200" cap="none" normalizeH="0" baseline="0" dirty="0">
                        <a:ln>
                          <a:noFill/>
                        </a:ln>
                        <a:solidFill>
                          <a:schemeClr val="bg1"/>
                        </a:solidFill>
                        <a:effectLst/>
                        <a:latin typeface="+mn-lt"/>
                        <a:ea typeface="+mn-ea"/>
                        <a:cs typeface="Arial" pitchFamily="34"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kern="1200" cap="none" normalizeH="0" baseline="0" dirty="0" smtClean="0">
                          <a:ln>
                            <a:noFill/>
                          </a:ln>
                          <a:solidFill>
                            <a:schemeClr val="bg1"/>
                          </a:solidFill>
                          <a:effectLst/>
                          <a:latin typeface="+mn-lt"/>
                          <a:ea typeface="+mn-ea"/>
                          <a:cs typeface="Arial" pitchFamily="34" charset="0"/>
                        </a:rPr>
                        <a:t>Year</a:t>
                      </a:r>
                      <a:endParaRPr kumimoji="0" lang="en-US" sz="1100" b="1" i="0" u="none" strike="noStrike" kern="1200" cap="none" normalizeH="0" baseline="0" dirty="0">
                        <a:ln>
                          <a:noFill/>
                        </a:ln>
                        <a:solidFill>
                          <a:schemeClr val="bg1"/>
                        </a:solidFill>
                        <a:effectLst/>
                        <a:latin typeface="+mn-lt"/>
                        <a:ea typeface="+mn-ea"/>
                        <a:cs typeface="Arial" pitchFamily="34"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kern="1200" cap="none" normalizeH="0" baseline="0" dirty="0" smtClean="0">
                          <a:ln>
                            <a:noFill/>
                          </a:ln>
                          <a:solidFill>
                            <a:schemeClr val="bg1"/>
                          </a:solidFill>
                          <a:effectLst/>
                          <a:latin typeface="+mn-lt"/>
                          <a:ea typeface="+mn-ea"/>
                          <a:cs typeface="Arial" pitchFamily="34" charset="0"/>
                        </a:rPr>
                        <a:t>Cites in 2020</a:t>
                      </a:r>
                      <a:endParaRPr kumimoji="0" lang="en-US" sz="1100" b="1" i="0" u="none" strike="noStrike" kern="1200" cap="none" normalizeH="0" baseline="0" dirty="0">
                        <a:ln>
                          <a:noFill/>
                        </a:ln>
                        <a:solidFill>
                          <a:schemeClr val="bg1"/>
                        </a:solidFill>
                        <a:effectLst/>
                        <a:latin typeface="+mn-lt"/>
                        <a:ea typeface="+mn-ea"/>
                        <a:cs typeface="Arial" pitchFamily="34"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extLst>
                  <a:ext uri="{0D108BD9-81ED-4DB2-BD59-A6C34878D82A}">
                    <a16:rowId xmlns:a16="http://schemas.microsoft.com/office/drawing/2014/main" val="10000"/>
                  </a:ext>
                </a:extLst>
              </a:tr>
              <a:tr h="484305">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en-US" sz="1100" b="1" dirty="0">
                          <a:effectLst/>
                          <a:latin typeface="+mn-lt"/>
                        </a:rPr>
                        <a:t>Sustained effects of neurofeedback in ADHD: a systematic review and meta-analysis </a:t>
                      </a:r>
                      <a:r>
                        <a:rPr lang="en-US" sz="1100" b="1" i="0" u="none" strike="noStrike" dirty="0" smtClean="0">
                          <a:solidFill>
                            <a:srgbClr val="F58220"/>
                          </a:solidFill>
                          <a:effectLst/>
                          <a:latin typeface="+mn-lt"/>
                        </a:rPr>
                        <a:t>(Open Access)</a:t>
                      </a:r>
                      <a:endParaRPr lang="en-US" sz="1100" b="1" i="0" u="none" strike="noStrike" dirty="0" smtClean="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fontAlgn="b">
                        <a:lnSpc>
                          <a:spcPct val="115000"/>
                        </a:lnSpc>
                        <a:spcAft>
                          <a:spcPts val="0"/>
                        </a:spcAft>
                      </a:pPr>
                      <a:r>
                        <a:rPr lang="de-DE" sz="1100" dirty="0">
                          <a:effectLst/>
                          <a:latin typeface="+mn-lt"/>
                        </a:rPr>
                        <a:t>Van Doren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r>
                        <a:rPr lang="de-DE" sz="1100" dirty="0" smtClean="0">
                          <a:latin typeface="+mn-lt"/>
                        </a:rPr>
                        <a:t>Review</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de-DE" sz="1100" b="0" i="0" u="none" strike="noStrike" dirty="0" smtClean="0">
                          <a:effectLst/>
                          <a:latin typeface="+mn-lt"/>
                        </a:rPr>
                        <a:t>2019</a:t>
                      </a:r>
                      <a:endParaRPr lang="de-DE" sz="1100" b="0" i="0" u="none" strike="noStrike" dirty="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ctr" fontAlgn="b">
                        <a:lnSpc>
                          <a:spcPct val="115000"/>
                        </a:lnSpc>
                        <a:spcAft>
                          <a:spcPts val="0"/>
                        </a:spcAft>
                      </a:pPr>
                      <a:r>
                        <a:rPr lang="de-DE" sz="1100" dirty="0">
                          <a:effectLst/>
                          <a:latin typeface="+mn-lt"/>
                        </a:rPr>
                        <a:t>32</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1"/>
                  </a:ext>
                </a:extLst>
              </a:tr>
              <a:tr h="326164">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en-US" sz="1100" b="1" dirty="0">
                          <a:effectLst/>
                          <a:latin typeface="+mn-lt"/>
                        </a:rPr>
                        <a:t>Prevalence of mental disorders in young refugees and asylum seekers in European Countries: a systematic review </a:t>
                      </a:r>
                      <a:r>
                        <a:rPr lang="en-US" sz="1100" b="1" i="0" u="none" strike="noStrike" dirty="0" smtClean="0">
                          <a:solidFill>
                            <a:srgbClr val="F58220"/>
                          </a:solidFill>
                          <a:effectLst/>
                          <a:latin typeface="+mn-lt"/>
                        </a:rPr>
                        <a:t>(Open Access)</a:t>
                      </a:r>
                      <a:endParaRPr lang="en-US" sz="1100" b="1" i="0" u="none" strike="noStrike" dirty="0" smtClean="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fontAlgn="b">
                        <a:lnSpc>
                          <a:spcPct val="115000"/>
                        </a:lnSpc>
                        <a:spcAft>
                          <a:spcPts val="0"/>
                        </a:spcAft>
                      </a:pPr>
                      <a:r>
                        <a:rPr lang="de-DE" sz="1100" dirty="0">
                          <a:effectLst/>
                          <a:latin typeface="+mn-lt"/>
                        </a:rPr>
                        <a:t>Kien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r>
                        <a:rPr lang="de-DE" sz="1100" dirty="0" smtClean="0">
                          <a:latin typeface="+mn-lt"/>
                        </a:rPr>
                        <a:t>Review</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de-DE" sz="1100" b="0" i="0" u="none" strike="noStrike" dirty="0" smtClean="0">
                          <a:effectLst/>
                          <a:latin typeface="+mn-lt"/>
                        </a:rPr>
                        <a:t>2019</a:t>
                      </a:r>
                      <a:endParaRPr lang="de-DE" sz="1100" b="0" i="0" u="none" strike="noStrike" dirty="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lnSpc>
                          <a:spcPct val="115000"/>
                        </a:lnSpc>
                        <a:spcAft>
                          <a:spcPts val="0"/>
                        </a:spcAft>
                      </a:pPr>
                      <a:r>
                        <a:rPr lang="de-DE" sz="1100" dirty="0">
                          <a:effectLst/>
                          <a:latin typeface="+mn-lt"/>
                        </a:rPr>
                        <a:t>27</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2"/>
                  </a:ext>
                </a:extLst>
              </a:tr>
              <a:tr h="326164">
                <a:tc>
                  <a:txBody>
                    <a:bodyPr/>
                    <a:lstStyle/>
                    <a:p>
                      <a:pPr fontAlgn="b">
                        <a:lnSpc>
                          <a:spcPct val="115000"/>
                        </a:lnSpc>
                        <a:spcAft>
                          <a:spcPts val="0"/>
                        </a:spcAft>
                      </a:pPr>
                      <a:r>
                        <a:rPr lang="en-US" sz="1100" b="1" dirty="0">
                          <a:effectLst/>
                          <a:latin typeface="+mn-lt"/>
                        </a:rPr>
                        <a:t>Mental health problems of Syrian refugee children: the role of parental </a:t>
                      </a:r>
                      <a:r>
                        <a:rPr lang="en-US" sz="1100" b="1" dirty="0" smtClean="0">
                          <a:effectLst/>
                          <a:latin typeface="+mn-lt"/>
                        </a:rPr>
                        <a:t>factors</a:t>
                      </a:r>
                      <a:endParaRPr lang="de-DE" sz="1100" b="1"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fontAlgn="b">
                        <a:lnSpc>
                          <a:spcPct val="115000"/>
                        </a:lnSpc>
                        <a:spcAft>
                          <a:spcPts val="0"/>
                        </a:spcAft>
                      </a:pPr>
                      <a:r>
                        <a:rPr lang="de-DE" sz="1100" dirty="0">
                          <a:effectLst/>
                          <a:latin typeface="+mn-lt"/>
                        </a:rPr>
                        <a:t>Eruyar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r>
                        <a:rPr lang="de-DE" sz="1100" dirty="0" smtClean="0">
                          <a:latin typeface="+mn-lt"/>
                        </a:rPr>
                        <a:t>Original Contribution</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de-DE" sz="1100" b="0" i="0" u="none" strike="noStrike" dirty="0" smtClean="0">
                          <a:effectLst/>
                          <a:latin typeface="+mn-lt"/>
                        </a:rPr>
                        <a:t>2018</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fontAlgn="b">
                        <a:lnSpc>
                          <a:spcPct val="115000"/>
                        </a:lnSpc>
                        <a:spcAft>
                          <a:spcPts val="0"/>
                        </a:spcAft>
                      </a:pPr>
                      <a:r>
                        <a:rPr lang="de-DE" sz="1100" dirty="0" smtClean="0">
                          <a:effectLst/>
                          <a:latin typeface="+mn-lt"/>
                          <a:ea typeface="Calibri" panose="020F0502020204030204" pitchFamily="34" charset="0"/>
                          <a:cs typeface="Times New Roman" panose="02020603050405020304" pitchFamily="18" charset="0"/>
                        </a:rPr>
                        <a:t>24</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3"/>
                  </a:ext>
                </a:extLst>
              </a:tr>
              <a:tr h="237209">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en-US" sz="1100" b="1" dirty="0">
                          <a:effectLst/>
                          <a:latin typeface="+mn-lt"/>
                        </a:rPr>
                        <a:t>Sex differences in predicting ADHD clinical diagnosis and pharmacological treatment </a:t>
                      </a:r>
                      <a:r>
                        <a:rPr lang="en-US" sz="1100" b="1" i="0" u="none" strike="noStrike" dirty="0" smtClean="0">
                          <a:solidFill>
                            <a:srgbClr val="F58220"/>
                          </a:solidFill>
                          <a:effectLst/>
                          <a:latin typeface="+mn-lt"/>
                        </a:rPr>
                        <a:t>(Open Access)</a:t>
                      </a:r>
                      <a:endParaRPr lang="en-US" sz="1100" b="1" i="0" u="none" strike="noStrike" dirty="0" smtClean="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fontAlgn="b">
                        <a:lnSpc>
                          <a:spcPct val="115000"/>
                        </a:lnSpc>
                        <a:spcAft>
                          <a:spcPts val="0"/>
                        </a:spcAft>
                      </a:pPr>
                      <a:r>
                        <a:rPr lang="de-DE" sz="1100" dirty="0">
                          <a:effectLst/>
                          <a:latin typeface="+mn-lt"/>
                        </a:rPr>
                        <a:t>Mowlem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r>
                        <a:rPr lang="de-DE" sz="1100" dirty="0" smtClean="0">
                          <a:latin typeface="+mn-lt"/>
                        </a:rPr>
                        <a:t>Original Contribution</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de-DE" sz="1100" b="0" i="0" u="none" strike="noStrike" dirty="0" smtClean="0">
                          <a:effectLst/>
                          <a:latin typeface="+mn-lt"/>
                        </a:rPr>
                        <a:t>2019</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lnSpc>
                          <a:spcPct val="115000"/>
                        </a:lnSpc>
                        <a:spcAft>
                          <a:spcPts val="0"/>
                        </a:spcAft>
                      </a:pPr>
                      <a:r>
                        <a:rPr lang="de-DE" sz="1100" dirty="0" smtClean="0">
                          <a:effectLst/>
                          <a:latin typeface="+mn-lt"/>
                          <a:ea typeface="Calibri" panose="020F0502020204030204" pitchFamily="34" charset="0"/>
                          <a:cs typeface="Times New Roman" panose="02020603050405020304" pitchFamily="18" charset="0"/>
                        </a:rPr>
                        <a:t>23</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4"/>
                  </a:ext>
                </a:extLst>
              </a:tr>
              <a:tr h="379537">
                <a:tc>
                  <a:txBody>
                    <a:bodyPr/>
                    <a:lstStyle/>
                    <a:p>
                      <a:pPr fontAlgn="b">
                        <a:lnSpc>
                          <a:spcPct val="115000"/>
                        </a:lnSpc>
                        <a:spcAft>
                          <a:spcPts val="0"/>
                        </a:spcAft>
                      </a:pPr>
                      <a:r>
                        <a:rPr lang="en-US" sz="1100" b="1" dirty="0" smtClean="0">
                          <a:effectLst/>
                          <a:latin typeface="+mn-lt"/>
                          <a:ea typeface="Calibri" panose="020F0502020204030204" pitchFamily="34" charset="0"/>
                          <a:cs typeface="Times New Roman" panose="02020603050405020304" pitchFamily="18" charset="0"/>
                        </a:rPr>
                        <a:t>Advancing the study of sluggish cognitive tempo via DSM, </a:t>
                      </a:r>
                      <a:r>
                        <a:rPr lang="en-US" sz="1100" b="1" dirty="0" err="1" smtClean="0">
                          <a:effectLst/>
                          <a:latin typeface="+mn-lt"/>
                          <a:ea typeface="Calibri" panose="020F0502020204030204" pitchFamily="34" charset="0"/>
                          <a:cs typeface="Times New Roman" panose="02020603050405020304" pitchFamily="18" charset="0"/>
                        </a:rPr>
                        <a:t>RDoC</a:t>
                      </a:r>
                      <a:r>
                        <a:rPr lang="en-US" sz="1100" b="1" dirty="0" smtClean="0">
                          <a:effectLst/>
                          <a:latin typeface="+mn-lt"/>
                          <a:ea typeface="Calibri" panose="020F0502020204030204" pitchFamily="34" charset="0"/>
                          <a:cs typeface="Times New Roman" panose="02020603050405020304" pitchFamily="18" charset="0"/>
                        </a:rPr>
                        <a:t>, and hierarchical models of psychopathology</a:t>
                      </a:r>
                      <a:endParaRPr lang="de-DE" sz="1100" b="1"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fontAlgn="b">
                        <a:lnSpc>
                          <a:spcPct val="115000"/>
                        </a:lnSpc>
                        <a:spcAft>
                          <a:spcPts val="0"/>
                        </a:spcAft>
                      </a:pPr>
                      <a:r>
                        <a:rPr lang="de-DE" sz="1100" dirty="0" smtClean="0">
                          <a:effectLst/>
                          <a:latin typeface="+mn-lt"/>
                          <a:ea typeface="Calibri" panose="020F0502020204030204" pitchFamily="34" charset="0"/>
                          <a:cs typeface="Times New Roman" panose="02020603050405020304" pitchFamily="18" charset="0"/>
                        </a:rPr>
                        <a:t>Becker</a:t>
                      </a:r>
                      <a:r>
                        <a:rPr lang="de-DE" sz="1100" baseline="0" dirty="0" smtClean="0">
                          <a:effectLst/>
                          <a:latin typeface="+mn-lt"/>
                          <a:ea typeface="Calibri" panose="020F0502020204030204" pitchFamily="34" charset="0"/>
                          <a:cs typeface="Times New Roman" panose="02020603050405020304" pitchFamily="18" charset="0"/>
                        </a:rPr>
                        <a:t> &amp; Willcutt</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r>
                        <a:rPr lang="de-DE" sz="1100" dirty="0" smtClean="0">
                          <a:latin typeface="+mn-lt"/>
                        </a:rPr>
                        <a:t>Review</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de-DE" sz="1100" b="0" i="0" u="none" strike="noStrike" dirty="0" smtClean="0">
                          <a:effectLst/>
                          <a:latin typeface="+mn-lt"/>
                        </a:rPr>
                        <a:t>2018</a:t>
                      </a:r>
                      <a:endParaRPr lang="de-DE" sz="1100" b="0" i="0" u="none" strike="noStrike" dirty="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ctr" fontAlgn="b">
                        <a:lnSpc>
                          <a:spcPct val="115000"/>
                        </a:lnSpc>
                        <a:spcAft>
                          <a:spcPts val="0"/>
                        </a:spcAft>
                      </a:pPr>
                      <a:r>
                        <a:rPr lang="de-DE" sz="1100" dirty="0" smtClean="0">
                          <a:effectLst/>
                          <a:latin typeface="+mn-lt"/>
                          <a:ea typeface="Calibri" panose="020F0502020204030204" pitchFamily="34" charset="0"/>
                          <a:cs typeface="Times New Roman" panose="02020603050405020304" pitchFamily="18" charset="0"/>
                        </a:rPr>
                        <a:t>19</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5"/>
                  </a:ext>
                </a:extLst>
              </a:tr>
              <a:tr h="326164">
                <a:tc>
                  <a:txBody>
                    <a:bodyPr/>
                    <a:lstStyle/>
                    <a:p>
                      <a:pPr fontAlgn="b">
                        <a:lnSpc>
                          <a:spcPct val="115000"/>
                        </a:lnSpc>
                        <a:spcAft>
                          <a:spcPts val="0"/>
                        </a:spcAft>
                      </a:pPr>
                      <a:r>
                        <a:rPr lang="en-US" sz="1100" b="1" dirty="0">
                          <a:effectLst/>
                          <a:latin typeface="+mn-lt"/>
                        </a:rPr>
                        <a:t>Systematic review of meditation-based interventions for children with </a:t>
                      </a:r>
                      <a:r>
                        <a:rPr lang="en-US" sz="1100" b="1" dirty="0" smtClean="0">
                          <a:effectLst/>
                          <a:latin typeface="+mn-lt"/>
                        </a:rPr>
                        <a:t>ADHD</a:t>
                      </a:r>
                      <a:endParaRPr lang="de-DE" sz="1100" b="1"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fontAlgn="b">
                        <a:lnSpc>
                          <a:spcPct val="115000"/>
                        </a:lnSpc>
                        <a:spcAft>
                          <a:spcPts val="0"/>
                        </a:spcAft>
                      </a:pPr>
                      <a:r>
                        <a:rPr lang="de-DE" sz="1100" dirty="0">
                          <a:effectLst/>
                          <a:latin typeface="+mn-lt"/>
                        </a:rPr>
                        <a:t>Evans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defTabSz="872722" rtl="0" eaLnBrk="1" fontAlgn="auto" latinLnBrk="0" hangingPunct="1">
                        <a:lnSpc>
                          <a:spcPct val="100000"/>
                        </a:lnSpc>
                        <a:spcBef>
                          <a:spcPts val="0"/>
                        </a:spcBef>
                        <a:spcAft>
                          <a:spcPts val="0"/>
                        </a:spcAft>
                        <a:buClrTx/>
                        <a:buSzTx/>
                        <a:buFontTx/>
                        <a:buNone/>
                        <a:tabLst/>
                        <a:defRPr/>
                      </a:pPr>
                      <a:r>
                        <a:rPr lang="de-DE" sz="1100" dirty="0" smtClean="0">
                          <a:latin typeface="+mn-lt"/>
                        </a:rPr>
                        <a:t>Review</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de-DE" sz="1100" b="0" i="0" u="none" strike="noStrike" dirty="0" smtClean="0">
                          <a:effectLst/>
                          <a:latin typeface="+mn-lt"/>
                        </a:rPr>
                        <a:t>2018</a:t>
                      </a:r>
                      <a:endParaRPr lang="de-DE" sz="1100" b="0" i="0" u="none" strike="noStrike" dirty="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lnSpc>
                          <a:spcPct val="115000"/>
                        </a:lnSpc>
                        <a:spcAft>
                          <a:spcPts val="0"/>
                        </a:spcAft>
                      </a:pPr>
                      <a:r>
                        <a:rPr lang="de-DE" sz="1100" dirty="0">
                          <a:effectLst/>
                          <a:latin typeface="+mn-lt"/>
                        </a:rPr>
                        <a:t>16</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6"/>
                  </a:ext>
                </a:extLst>
              </a:tr>
              <a:tr h="484305">
                <a:tc>
                  <a:txBody>
                    <a:bodyPr/>
                    <a:lstStyle/>
                    <a:p>
                      <a:pPr fontAlgn="b">
                        <a:lnSpc>
                          <a:spcPct val="115000"/>
                        </a:lnSpc>
                        <a:spcAft>
                          <a:spcPts val="0"/>
                        </a:spcAft>
                      </a:pPr>
                      <a:r>
                        <a:rPr lang="en-US" sz="1100" b="1" dirty="0">
                          <a:effectLst/>
                          <a:latin typeface="+mn-lt"/>
                        </a:rPr>
                        <a:t>Incidence of psychiatric disorders among accompanied and unaccompanied asylum-seeking children in Denmark: a nation-wide register-based </a:t>
                      </a:r>
                      <a:r>
                        <a:rPr lang="en-US" sz="1100" b="1" dirty="0" smtClean="0">
                          <a:effectLst/>
                          <a:latin typeface="+mn-lt"/>
                        </a:rPr>
                        <a:t>cohort</a:t>
                      </a:r>
                      <a:r>
                        <a:rPr lang="en-US" sz="1100" b="1" baseline="0" dirty="0" smtClean="0">
                          <a:effectLst/>
                          <a:latin typeface="+mn-lt"/>
                        </a:rPr>
                        <a:t> study</a:t>
                      </a:r>
                      <a:endParaRPr lang="de-DE" sz="1100" b="1"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fontAlgn="b">
                        <a:lnSpc>
                          <a:spcPct val="115000"/>
                        </a:lnSpc>
                        <a:spcAft>
                          <a:spcPts val="0"/>
                        </a:spcAft>
                      </a:pPr>
                      <a:r>
                        <a:rPr lang="de-DE" sz="1100" dirty="0">
                          <a:effectLst/>
                          <a:latin typeface="+mn-lt"/>
                        </a:rPr>
                        <a:t>Norredam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r>
                        <a:rPr lang="de-DE" sz="1100" dirty="0" smtClean="0">
                          <a:latin typeface="+mn-lt"/>
                        </a:rPr>
                        <a:t>Original Contribution</a:t>
                      </a:r>
                      <a:endParaRPr lang="de-DE" sz="1100" dirty="0">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de-DE" sz="1100" b="0" i="0" u="none" strike="noStrike" dirty="0" smtClean="0">
                          <a:effectLst/>
                          <a:latin typeface="+mn-lt"/>
                        </a:rPr>
                        <a:t>2018</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ctr" fontAlgn="b">
                        <a:lnSpc>
                          <a:spcPct val="115000"/>
                        </a:lnSpc>
                        <a:spcAft>
                          <a:spcPts val="0"/>
                        </a:spcAft>
                      </a:pPr>
                      <a:r>
                        <a:rPr lang="de-DE" sz="1100" dirty="0" smtClean="0">
                          <a:effectLst/>
                          <a:latin typeface="+mn-lt"/>
                          <a:ea typeface="Calibri" panose="020F0502020204030204" pitchFamily="34" charset="0"/>
                          <a:cs typeface="Times New Roman" panose="02020603050405020304" pitchFamily="18" charset="0"/>
                        </a:rPr>
                        <a:t>15</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7"/>
                  </a:ext>
                </a:extLst>
              </a:tr>
              <a:tr h="379537">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en-US" sz="1100" b="1" dirty="0" smtClean="0">
                          <a:effectLst/>
                          <a:latin typeface="+mn-lt"/>
                          <a:ea typeface="Calibri" panose="020F0502020204030204" pitchFamily="34" charset="0"/>
                          <a:cs typeface="Times New Roman" panose="02020603050405020304" pitchFamily="18" charset="0"/>
                        </a:rPr>
                        <a:t>The impact of maternal prenatal and postnatal anxiety on children's emotional problems: a systematic review </a:t>
                      </a:r>
                      <a:r>
                        <a:rPr lang="en-US" sz="1100" b="1" i="0" u="none" strike="noStrike" dirty="0" smtClean="0">
                          <a:solidFill>
                            <a:srgbClr val="F58220"/>
                          </a:solidFill>
                          <a:effectLst/>
                          <a:latin typeface="+mn-lt"/>
                        </a:rPr>
                        <a:t>(Open Access)</a:t>
                      </a:r>
                      <a:endParaRPr lang="en-US" sz="1100" b="1" i="0" u="none" strike="noStrike" dirty="0" smtClean="0">
                        <a:effectLst/>
                        <a:latin typeface="+mn-lt"/>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fontAlgn="b">
                        <a:lnSpc>
                          <a:spcPct val="115000"/>
                        </a:lnSpc>
                        <a:spcAft>
                          <a:spcPts val="0"/>
                        </a:spcAft>
                      </a:pPr>
                      <a:r>
                        <a:rPr lang="de-DE" sz="1100" dirty="0">
                          <a:effectLst/>
                          <a:latin typeface="+mn-lt"/>
                        </a:rPr>
                        <a:t>Becker et al.</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defTabSz="872722" rtl="0" eaLnBrk="1" fontAlgn="auto" latinLnBrk="0" hangingPunct="1">
                        <a:lnSpc>
                          <a:spcPct val="100000"/>
                        </a:lnSpc>
                        <a:spcBef>
                          <a:spcPts val="0"/>
                        </a:spcBef>
                        <a:spcAft>
                          <a:spcPts val="0"/>
                        </a:spcAft>
                        <a:buClrTx/>
                        <a:buSzTx/>
                        <a:buFontTx/>
                        <a:buNone/>
                        <a:tabLst/>
                        <a:defRPr/>
                      </a:pPr>
                      <a:r>
                        <a:rPr lang="de-DE" sz="1100" dirty="0" smtClean="0">
                          <a:latin typeface="+mn-lt"/>
                        </a:rPr>
                        <a:t>Original Contribution</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defTabSz="872722" rtl="0" eaLnBrk="1" fontAlgn="b" latinLnBrk="0" hangingPunct="1">
                        <a:lnSpc>
                          <a:spcPct val="100000"/>
                        </a:lnSpc>
                        <a:spcBef>
                          <a:spcPts val="0"/>
                        </a:spcBef>
                        <a:spcAft>
                          <a:spcPts val="0"/>
                        </a:spcAft>
                        <a:buClrTx/>
                        <a:buSzTx/>
                        <a:buFontTx/>
                        <a:buNone/>
                        <a:tabLst/>
                        <a:defRPr/>
                      </a:pPr>
                      <a:r>
                        <a:rPr lang="de-DE" sz="1100" b="0" i="0" u="none" strike="noStrike" dirty="0" smtClean="0">
                          <a:effectLst/>
                          <a:latin typeface="+mn-lt"/>
                        </a:rPr>
                        <a:t>2019</a:t>
                      </a: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lnSpc>
                          <a:spcPct val="115000"/>
                        </a:lnSpc>
                        <a:spcAft>
                          <a:spcPts val="0"/>
                        </a:spcAft>
                      </a:pPr>
                      <a:r>
                        <a:rPr lang="de-DE" sz="1100" dirty="0">
                          <a:effectLst/>
                          <a:latin typeface="+mn-lt"/>
                        </a:rPr>
                        <a:t>15</a:t>
                      </a:r>
                      <a:endParaRPr lang="de-DE" sz="1100" dirty="0">
                        <a:effectLst/>
                        <a:latin typeface="+mn-lt"/>
                        <a:ea typeface="Calibri" panose="020F0502020204030204" pitchFamily="34" charset="0"/>
                        <a:cs typeface="Times New Roman" panose="02020603050405020304" pitchFamily="18" charset="0"/>
                      </a:endParaRPr>
                    </a:p>
                  </a:txBody>
                  <a:tcPr marL="45720" marR="4572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9B479"/>
                    </a:solidFill>
                  </a:tcPr>
                </a:tc>
                <a:extLst>
                  <a:ext uri="{0D108BD9-81ED-4DB2-BD59-A6C34878D82A}">
                    <a16:rowId xmlns:a16="http://schemas.microsoft.com/office/drawing/2014/main" val="10008"/>
                  </a:ext>
                </a:extLst>
              </a:tr>
            </a:tbl>
          </a:graphicData>
        </a:graphic>
      </p:graphicFrame>
      <p:sp>
        <p:nvSpPr>
          <p:cNvPr id="2" name="Textfeld 1"/>
          <p:cNvSpPr txBox="1"/>
          <p:nvPr/>
        </p:nvSpPr>
        <p:spPr>
          <a:xfrm>
            <a:off x="5960646" y="98556"/>
            <a:ext cx="3231357" cy="360048"/>
          </a:xfrm>
          <a:prstGeom prst="rect">
            <a:avLst/>
          </a:prstGeom>
          <a:noFill/>
        </p:spPr>
        <p:txBody>
          <a:bodyPr wrap="square" lIns="0" tIns="0" rIns="0" bIns="0" rtlCol="0">
            <a:noAutofit/>
          </a:bodyPr>
          <a:lstStyle/>
          <a:p>
            <a:pPr defTabSz="872722">
              <a:lnSpc>
                <a:spcPts val="2200"/>
              </a:lnSpc>
              <a:spcBef>
                <a:spcPts val="900"/>
              </a:spcBef>
              <a:buClr>
                <a:srgbClr val="183642"/>
              </a:buClr>
              <a:buSzPct val="100000"/>
            </a:pPr>
            <a:endParaRPr lang="de-DE" dirty="0" err="1">
              <a:solidFill>
                <a:srgbClr val="58595B"/>
              </a:solidFill>
              <a:latin typeface="Calibri"/>
            </a:endParaRPr>
          </a:p>
        </p:txBody>
      </p:sp>
      <p:sp>
        <p:nvSpPr>
          <p:cNvPr id="11" name="Title 4"/>
          <p:cNvSpPr txBox="1">
            <a:spLocks/>
          </p:cNvSpPr>
          <p:nvPr/>
        </p:nvSpPr>
        <p:spPr>
          <a:xfrm>
            <a:off x="1973657" y="297321"/>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pPr>
              <a:lnSpc>
                <a:spcPct val="90000"/>
              </a:lnSpc>
            </a:pPr>
            <a:r>
              <a:rPr lang="de-DE" sz="2100" dirty="0">
                <a:latin typeface="Calibri" pitchFamily="34" charset="0"/>
                <a:cs typeface="Calibri" pitchFamily="34" charset="0"/>
              </a:rPr>
              <a:t>Impact Factor Development</a:t>
            </a:r>
            <a:endParaRPr lang="en-US" sz="2100" dirty="0">
              <a:latin typeface="Calibri" pitchFamily="34" charset="0"/>
              <a:cs typeface="Calibri" pitchFamily="34" charset="0"/>
            </a:endParaRPr>
          </a:p>
        </p:txBody>
      </p:sp>
      <p:sp>
        <p:nvSpPr>
          <p:cNvPr id="13" name="Title 4"/>
          <p:cNvSpPr txBox="1">
            <a:spLocks/>
          </p:cNvSpPr>
          <p:nvPr/>
        </p:nvSpPr>
        <p:spPr>
          <a:xfrm>
            <a:off x="1968502" y="780950"/>
            <a:ext cx="8239126" cy="370558"/>
          </a:xfrm>
          <a:prstGeom prst="rect">
            <a:avLst/>
          </a:prstGeom>
        </p:spPr>
        <p:txBody>
          <a:bodyPr vert="horz" lIns="0" tIns="0" rIns="0" bIns="0" rtlCol="0" anchor="t" anchorCtr="0">
            <a:noAutofit/>
          </a:bodyPr>
          <a:lstStyle>
            <a:lvl1pPr algn="l" defTabSz="872722" rtl="0" eaLnBrk="1" latinLnBrk="0" hangingPunct="1">
              <a:spcBef>
                <a:spcPct val="0"/>
              </a:spcBef>
              <a:buNone/>
              <a:defRPr sz="2600" b="1" kern="1200">
                <a:solidFill>
                  <a:srgbClr val="486A7E"/>
                </a:solidFill>
                <a:latin typeface="+mj-lt"/>
                <a:ea typeface="+mj-ea"/>
                <a:cs typeface="+mj-cs"/>
              </a:defRPr>
            </a:lvl1pPr>
          </a:lstStyle>
          <a:p>
            <a:r>
              <a:rPr lang="en-IN" sz="1500" dirty="0">
                <a:solidFill>
                  <a:srgbClr val="58595B"/>
                </a:solidFill>
                <a:latin typeface="Calibri"/>
              </a:rPr>
              <a:t>Top </a:t>
            </a:r>
            <a:r>
              <a:rPr lang="en-IN" sz="1500" dirty="0">
                <a:solidFill>
                  <a:srgbClr val="58595B"/>
                </a:solidFill>
                <a:latin typeface="Calibri"/>
              </a:rPr>
              <a:t>8</a:t>
            </a:r>
            <a:r>
              <a:rPr lang="en-IN" sz="1500" dirty="0">
                <a:solidFill>
                  <a:srgbClr val="58595B"/>
                </a:solidFill>
                <a:latin typeface="Calibri"/>
              </a:rPr>
              <a:t> articles published in 2018-2019 cited in 2020</a:t>
            </a:r>
            <a:endParaRPr lang="en-IN" sz="1500" dirty="0">
              <a:solidFill>
                <a:srgbClr val="58595B"/>
              </a:solidFill>
              <a:latin typeface="Calibri"/>
            </a:endParaRPr>
          </a:p>
        </p:txBody>
      </p:sp>
    </p:spTree>
    <p:extLst>
      <p:ext uri="{BB962C8B-B14F-4D97-AF65-F5344CB8AC3E}">
        <p14:creationId xmlns:p14="http://schemas.microsoft.com/office/powerpoint/2010/main" val="2084341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normAutofit/>
          </a:bodyPr>
          <a:lstStyle/>
          <a:p>
            <a:pPr eaLnBrk="1" hangingPunct="1"/>
            <a:r>
              <a:rPr lang="de-DE" altLang="de-DE" sz="3500" b="1" dirty="0" err="1" smtClean="0">
                <a:solidFill>
                  <a:srgbClr val="C00000"/>
                </a:solidFill>
                <a:latin typeface="+mn-lt"/>
              </a:rPr>
              <a:t>Why</a:t>
            </a:r>
            <a:r>
              <a:rPr lang="de-DE" altLang="de-DE" sz="3500" b="1" dirty="0" smtClean="0">
                <a:solidFill>
                  <a:srgbClr val="C00000"/>
                </a:solidFill>
                <a:latin typeface="+mn-lt"/>
              </a:rPr>
              <a:t> </a:t>
            </a:r>
            <a:r>
              <a:rPr lang="de-DE" altLang="de-DE" sz="3500" b="1" dirty="0" err="1" smtClean="0">
                <a:solidFill>
                  <a:srgbClr val="C00000"/>
                </a:solidFill>
                <a:latin typeface="+mn-lt"/>
              </a:rPr>
              <a:t>think</a:t>
            </a:r>
            <a:r>
              <a:rPr lang="de-DE" altLang="de-DE" sz="3500" b="1" dirty="0" smtClean="0">
                <a:solidFill>
                  <a:srgbClr val="C00000"/>
                </a:solidFill>
                <a:latin typeface="+mn-lt"/>
              </a:rPr>
              <a:t> European?</a:t>
            </a:r>
          </a:p>
        </p:txBody>
      </p:sp>
      <p:sp>
        <p:nvSpPr>
          <p:cNvPr id="4099" name="Rectangle 3"/>
          <p:cNvSpPr>
            <a:spLocks noGrp="1"/>
          </p:cNvSpPr>
          <p:nvPr>
            <p:ph type="body" idx="1"/>
          </p:nvPr>
        </p:nvSpPr>
        <p:spPr>
          <a:xfrm>
            <a:off x="1981200" y="1600200"/>
            <a:ext cx="8229600" cy="5257800"/>
          </a:xfrm>
        </p:spPr>
        <p:txBody>
          <a:bodyPr/>
          <a:lstStyle/>
          <a:p>
            <a:pPr eaLnBrk="1" hangingPunct="1">
              <a:lnSpc>
                <a:spcPct val="90000"/>
              </a:lnSpc>
            </a:pPr>
            <a:r>
              <a:rPr lang="de-DE" altLang="de-DE" b="1" dirty="0" err="1" smtClean="0"/>
              <a:t>Benefits</a:t>
            </a:r>
            <a:r>
              <a:rPr lang="de-DE" altLang="de-DE" b="1" dirty="0" smtClean="0"/>
              <a:t> </a:t>
            </a:r>
            <a:r>
              <a:rPr lang="de-DE" altLang="de-DE" b="1" dirty="0" err="1" smtClean="0"/>
              <a:t>of</a:t>
            </a:r>
            <a:r>
              <a:rPr lang="de-DE" altLang="de-DE" b="1" dirty="0" smtClean="0"/>
              <a:t> European </a:t>
            </a:r>
            <a:r>
              <a:rPr lang="de-DE" altLang="de-DE" b="1" dirty="0" err="1" smtClean="0"/>
              <a:t>unity</a:t>
            </a:r>
            <a:r>
              <a:rPr lang="de-DE" altLang="de-DE" b="1" dirty="0" smtClean="0"/>
              <a:t> </a:t>
            </a:r>
            <a:r>
              <a:rPr lang="de-DE" altLang="de-DE" b="1" dirty="0" err="1" smtClean="0"/>
              <a:t>and</a:t>
            </a:r>
            <a:r>
              <a:rPr lang="de-DE" altLang="de-DE" b="1" dirty="0" smtClean="0"/>
              <a:t> </a:t>
            </a:r>
            <a:r>
              <a:rPr lang="de-DE" altLang="de-DE" b="1" dirty="0" err="1" smtClean="0"/>
              <a:t>diversity</a:t>
            </a:r>
            <a:r>
              <a:rPr lang="de-DE" altLang="de-DE" b="1" dirty="0" smtClean="0"/>
              <a:t>  </a:t>
            </a:r>
          </a:p>
          <a:p>
            <a:pPr lvl="1" eaLnBrk="1" hangingPunct="1">
              <a:lnSpc>
                <a:spcPct val="90000"/>
              </a:lnSpc>
            </a:pPr>
            <a:r>
              <a:rPr lang="de-DE" altLang="de-DE" b="1" dirty="0" err="1" smtClean="0"/>
              <a:t>similar</a:t>
            </a:r>
            <a:r>
              <a:rPr lang="de-DE" altLang="de-DE" b="1" dirty="0" smtClean="0"/>
              <a:t> </a:t>
            </a:r>
            <a:r>
              <a:rPr lang="de-DE" altLang="de-DE" b="1" dirty="0" err="1" smtClean="0"/>
              <a:t>problems</a:t>
            </a:r>
            <a:r>
              <a:rPr lang="de-DE" altLang="de-DE" b="1" dirty="0" smtClean="0"/>
              <a:t> </a:t>
            </a:r>
            <a:r>
              <a:rPr lang="de-DE" altLang="de-DE" b="1" dirty="0" err="1" smtClean="0"/>
              <a:t>approached</a:t>
            </a:r>
            <a:r>
              <a:rPr lang="de-DE" altLang="de-DE" b="1" dirty="0" smtClean="0"/>
              <a:t> in different </a:t>
            </a:r>
            <a:r>
              <a:rPr lang="de-DE" altLang="de-DE" b="1" dirty="0" err="1" smtClean="0"/>
              <a:t>ways</a:t>
            </a:r>
            <a:endParaRPr lang="de-DE" altLang="de-DE" b="1" dirty="0" smtClean="0"/>
          </a:p>
          <a:p>
            <a:pPr lvl="1" eaLnBrk="1" hangingPunct="1">
              <a:lnSpc>
                <a:spcPct val="90000"/>
              </a:lnSpc>
            </a:pPr>
            <a:r>
              <a:rPr lang="de-DE" altLang="de-DE" b="1" dirty="0" smtClean="0"/>
              <a:t>solid </a:t>
            </a:r>
            <a:r>
              <a:rPr lang="de-DE" altLang="de-DE" b="1" dirty="0" err="1" smtClean="0"/>
              <a:t>comparisons</a:t>
            </a:r>
            <a:r>
              <a:rPr lang="de-DE" altLang="de-DE" b="1" dirty="0" smtClean="0"/>
              <a:t> </a:t>
            </a:r>
            <a:r>
              <a:rPr lang="de-DE" altLang="de-DE" b="1" dirty="0" err="1" smtClean="0"/>
              <a:t>valuable</a:t>
            </a:r>
            <a:r>
              <a:rPr lang="de-DE" altLang="de-DE" b="1" dirty="0" smtClean="0"/>
              <a:t> </a:t>
            </a:r>
            <a:r>
              <a:rPr lang="de-DE" altLang="de-DE" b="1" dirty="0" err="1" smtClean="0"/>
              <a:t>for</a:t>
            </a:r>
            <a:r>
              <a:rPr lang="de-DE" altLang="de-DE" b="1" dirty="0" smtClean="0"/>
              <a:t> </a:t>
            </a:r>
            <a:r>
              <a:rPr lang="de-DE" altLang="de-DE" b="1" dirty="0" err="1" smtClean="0"/>
              <a:t>practical</a:t>
            </a:r>
            <a:r>
              <a:rPr lang="de-DE" altLang="de-DE" b="1" dirty="0" smtClean="0"/>
              <a:t> </a:t>
            </a:r>
            <a:r>
              <a:rPr lang="de-DE" altLang="de-DE" b="1" dirty="0" err="1" smtClean="0"/>
              <a:t>clinical</a:t>
            </a:r>
            <a:r>
              <a:rPr lang="de-DE" altLang="de-DE" b="1" dirty="0" smtClean="0"/>
              <a:t> </a:t>
            </a:r>
            <a:r>
              <a:rPr lang="de-DE" altLang="de-DE" b="1" dirty="0" err="1" smtClean="0"/>
              <a:t>work</a:t>
            </a:r>
            <a:endParaRPr lang="de-DE" altLang="de-DE" b="1" dirty="0" smtClean="0"/>
          </a:p>
          <a:p>
            <a:pPr lvl="2" eaLnBrk="1" hangingPunct="1">
              <a:lnSpc>
                <a:spcPct val="90000"/>
              </a:lnSpc>
            </a:pPr>
            <a:r>
              <a:rPr lang="de-DE" altLang="de-DE" b="1" dirty="0" err="1" smtClean="0"/>
              <a:t>major</a:t>
            </a:r>
            <a:r>
              <a:rPr lang="de-DE" altLang="de-DE" b="1" dirty="0" smtClean="0"/>
              <a:t> </a:t>
            </a:r>
            <a:r>
              <a:rPr lang="de-DE" altLang="de-DE" b="1" dirty="0" err="1" smtClean="0"/>
              <a:t>differences</a:t>
            </a:r>
            <a:r>
              <a:rPr lang="de-DE" altLang="de-DE" b="1" dirty="0" smtClean="0"/>
              <a:t> </a:t>
            </a:r>
            <a:r>
              <a:rPr lang="de-DE" altLang="de-DE" b="1" dirty="0" err="1" smtClean="0"/>
              <a:t>indicate</a:t>
            </a:r>
            <a:r>
              <a:rPr lang="de-DE" altLang="de-DE" b="1" dirty="0" smtClean="0"/>
              <a:t> </a:t>
            </a:r>
            <a:r>
              <a:rPr lang="de-DE" altLang="de-DE" b="1" dirty="0" err="1" smtClean="0"/>
              <a:t>the</a:t>
            </a:r>
            <a:r>
              <a:rPr lang="de-DE" altLang="de-DE" b="1" dirty="0" smtClean="0"/>
              <a:t> </a:t>
            </a:r>
            <a:r>
              <a:rPr lang="de-DE" altLang="de-DE" b="1" dirty="0" err="1" smtClean="0"/>
              <a:t>need</a:t>
            </a:r>
            <a:r>
              <a:rPr lang="de-DE" altLang="de-DE" b="1" dirty="0" smtClean="0"/>
              <a:t> </a:t>
            </a:r>
            <a:r>
              <a:rPr lang="de-DE" altLang="de-DE" b="1" dirty="0" err="1" smtClean="0"/>
              <a:t>for</a:t>
            </a:r>
            <a:r>
              <a:rPr lang="de-DE" altLang="de-DE" b="1" dirty="0" smtClean="0"/>
              <a:t> </a:t>
            </a:r>
            <a:r>
              <a:rPr lang="de-DE" altLang="de-DE" b="1" dirty="0" err="1" smtClean="0"/>
              <a:t>reflection</a:t>
            </a:r>
            <a:r>
              <a:rPr lang="de-DE" altLang="de-DE" b="1" dirty="0" smtClean="0"/>
              <a:t> </a:t>
            </a:r>
            <a:r>
              <a:rPr lang="de-DE" altLang="de-DE" b="1" dirty="0" err="1" smtClean="0"/>
              <a:t>and</a:t>
            </a:r>
            <a:r>
              <a:rPr lang="de-DE" altLang="de-DE" b="1" dirty="0" smtClean="0"/>
              <a:t> </a:t>
            </a:r>
            <a:r>
              <a:rPr lang="de-DE" altLang="de-DE" b="1" dirty="0" err="1" smtClean="0"/>
              <a:t>clinical</a:t>
            </a:r>
            <a:r>
              <a:rPr lang="de-DE" altLang="de-DE" b="1" dirty="0" smtClean="0"/>
              <a:t> </a:t>
            </a:r>
            <a:r>
              <a:rPr lang="de-DE" altLang="de-DE" b="1" dirty="0" err="1" smtClean="0"/>
              <a:t>research</a:t>
            </a:r>
            <a:endParaRPr lang="de-DE" altLang="de-DE" b="1" dirty="0" smtClean="0"/>
          </a:p>
          <a:p>
            <a:pPr lvl="2" eaLnBrk="1" hangingPunct="1">
              <a:lnSpc>
                <a:spcPct val="90000"/>
              </a:lnSpc>
            </a:pPr>
            <a:r>
              <a:rPr lang="de-DE" altLang="de-DE" b="1" dirty="0" err="1" smtClean="0"/>
              <a:t>perception</a:t>
            </a:r>
            <a:r>
              <a:rPr lang="de-DE" altLang="de-DE" b="1" dirty="0" smtClean="0"/>
              <a:t>/</a:t>
            </a:r>
            <a:r>
              <a:rPr lang="de-DE" altLang="de-DE" b="1" dirty="0" err="1" smtClean="0"/>
              <a:t>understanding</a:t>
            </a:r>
            <a:r>
              <a:rPr lang="de-DE" altLang="de-DE" b="1" dirty="0" smtClean="0"/>
              <a:t> </a:t>
            </a:r>
            <a:r>
              <a:rPr lang="de-DE" altLang="de-DE" b="1" dirty="0" err="1" smtClean="0"/>
              <a:t>that</a:t>
            </a:r>
            <a:r>
              <a:rPr lang="de-DE" altLang="de-DE" b="1" dirty="0" smtClean="0"/>
              <a:t> different </a:t>
            </a:r>
            <a:r>
              <a:rPr lang="de-DE" altLang="de-DE" b="1" dirty="0" err="1" smtClean="0"/>
              <a:t>paths</a:t>
            </a:r>
            <a:r>
              <a:rPr lang="de-DE" altLang="de-DE" b="1" dirty="0" smtClean="0"/>
              <a:t> </a:t>
            </a:r>
            <a:r>
              <a:rPr lang="de-DE" altLang="de-DE" b="1" dirty="0" err="1" smtClean="0"/>
              <a:t>towards</a:t>
            </a:r>
            <a:r>
              <a:rPr lang="de-DE" altLang="de-DE" b="1" dirty="0" smtClean="0"/>
              <a:t> </a:t>
            </a:r>
            <a:r>
              <a:rPr lang="de-DE" altLang="de-DE" b="1" dirty="0" err="1" smtClean="0"/>
              <a:t>the</a:t>
            </a:r>
            <a:r>
              <a:rPr lang="de-DE" altLang="de-DE" b="1" dirty="0" smtClean="0"/>
              <a:t> same </a:t>
            </a:r>
            <a:r>
              <a:rPr lang="de-DE" altLang="de-DE" b="1" dirty="0" err="1" smtClean="0"/>
              <a:t>goal</a:t>
            </a:r>
            <a:r>
              <a:rPr lang="de-DE" altLang="de-DE" b="1" dirty="0" smtClean="0"/>
              <a:t> </a:t>
            </a:r>
            <a:r>
              <a:rPr lang="de-DE" altLang="de-DE" b="1" dirty="0" err="1" smtClean="0"/>
              <a:t>can</a:t>
            </a:r>
            <a:r>
              <a:rPr lang="de-DE" altLang="de-DE" b="1" dirty="0" smtClean="0"/>
              <a:t> </a:t>
            </a:r>
            <a:r>
              <a:rPr lang="de-DE" altLang="de-DE" b="1" dirty="0" err="1" smtClean="0"/>
              <a:t>be</a:t>
            </a:r>
            <a:r>
              <a:rPr lang="de-DE" altLang="de-DE" b="1" dirty="0" smtClean="0"/>
              <a:t> </a:t>
            </a:r>
            <a:r>
              <a:rPr lang="de-DE" altLang="de-DE" b="1" dirty="0" err="1" smtClean="0"/>
              <a:t>sucessful</a:t>
            </a:r>
            <a:r>
              <a:rPr lang="de-DE" altLang="de-DE" b="1" dirty="0" smtClean="0"/>
              <a:t>  </a:t>
            </a:r>
          </a:p>
          <a:p>
            <a:pPr lvl="1" eaLnBrk="1" hangingPunct="1">
              <a:lnSpc>
                <a:spcPct val="90000"/>
              </a:lnSpc>
            </a:pPr>
            <a:r>
              <a:rPr lang="de-DE" altLang="de-DE" b="1" dirty="0" err="1" smtClean="0"/>
              <a:t>awareness</a:t>
            </a:r>
            <a:r>
              <a:rPr lang="de-DE" altLang="de-DE" b="1" dirty="0" smtClean="0"/>
              <a:t> </a:t>
            </a:r>
            <a:r>
              <a:rPr lang="de-DE" altLang="de-DE" b="1" dirty="0" err="1" smtClean="0"/>
              <a:t>of</a:t>
            </a:r>
            <a:r>
              <a:rPr lang="de-DE" altLang="de-DE" b="1" dirty="0" smtClean="0"/>
              <a:t> </a:t>
            </a:r>
            <a:r>
              <a:rPr lang="de-DE" altLang="de-DE" b="1" dirty="0" err="1" smtClean="0"/>
              <a:t>societal</a:t>
            </a:r>
            <a:r>
              <a:rPr lang="de-DE" altLang="de-DE" b="1" dirty="0" smtClean="0"/>
              <a:t>/</a:t>
            </a:r>
            <a:r>
              <a:rPr lang="de-DE" altLang="de-DE" b="1" dirty="0" err="1" smtClean="0"/>
              <a:t>cultural</a:t>
            </a:r>
            <a:r>
              <a:rPr lang="de-DE" altLang="de-DE" b="1" dirty="0" smtClean="0"/>
              <a:t> </a:t>
            </a:r>
            <a:r>
              <a:rPr lang="de-DE" altLang="de-DE" b="1" dirty="0" err="1" smtClean="0"/>
              <a:t>influences</a:t>
            </a:r>
            <a:r>
              <a:rPr lang="de-DE" altLang="de-DE" b="1" dirty="0" smtClean="0"/>
              <a:t> on </a:t>
            </a:r>
            <a:r>
              <a:rPr lang="de-DE" altLang="de-DE" b="1" dirty="0" err="1" smtClean="0"/>
              <a:t>the</a:t>
            </a:r>
            <a:r>
              <a:rPr lang="de-DE" altLang="de-DE" b="1" dirty="0" smtClean="0"/>
              <a:t> </a:t>
            </a:r>
            <a:r>
              <a:rPr lang="de-DE" altLang="de-DE" b="1" dirty="0" err="1" smtClean="0"/>
              <a:t>development</a:t>
            </a:r>
            <a:r>
              <a:rPr lang="de-DE" altLang="de-DE" b="1" dirty="0" smtClean="0"/>
              <a:t> </a:t>
            </a:r>
            <a:r>
              <a:rPr lang="de-DE" altLang="de-DE" b="1" dirty="0" err="1" smtClean="0"/>
              <a:t>of</a:t>
            </a:r>
            <a:r>
              <a:rPr lang="de-DE" altLang="de-DE" b="1" dirty="0" smtClean="0"/>
              <a:t> </a:t>
            </a:r>
            <a:r>
              <a:rPr lang="de-DE" altLang="de-DE" b="1" dirty="0" err="1" smtClean="0"/>
              <a:t>children</a:t>
            </a:r>
            <a:r>
              <a:rPr lang="de-DE" altLang="de-DE" b="1" dirty="0" smtClean="0"/>
              <a:t> </a:t>
            </a:r>
            <a:r>
              <a:rPr lang="de-DE" altLang="de-DE" b="1" dirty="0" err="1" smtClean="0"/>
              <a:t>and</a:t>
            </a:r>
            <a:r>
              <a:rPr lang="de-DE" altLang="de-DE" b="1" dirty="0" smtClean="0"/>
              <a:t> </a:t>
            </a:r>
            <a:r>
              <a:rPr lang="de-DE" altLang="de-DE" b="1" dirty="0" err="1" smtClean="0"/>
              <a:t>adolescents</a:t>
            </a:r>
            <a:endParaRPr lang="de-DE" altLang="de-DE" b="1" dirty="0" smtClean="0"/>
          </a:p>
          <a:p>
            <a:pPr lvl="1" eaLnBrk="1" hangingPunct="1">
              <a:lnSpc>
                <a:spcPct val="90000"/>
              </a:lnSpc>
            </a:pPr>
            <a:r>
              <a:rPr lang="de-DE" altLang="de-DE" b="1" dirty="0" err="1" smtClean="0"/>
              <a:t>research</a:t>
            </a:r>
            <a:r>
              <a:rPr lang="de-DE" altLang="de-DE" b="1" dirty="0" smtClean="0"/>
              <a:t> </a:t>
            </a:r>
            <a:r>
              <a:rPr lang="de-DE" altLang="de-DE" b="1" dirty="0" err="1" smtClean="0"/>
              <a:t>funding</a:t>
            </a:r>
            <a:r>
              <a:rPr lang="de-DE" altLang="de-DE" b="1" dirty="0" smtClean="0"/>
              <a:t> via national </a:t>
            </a:r>
            <a:r>
              <a:rPr lang="de-DE" altLang="de-DE" b="1" dirty="0" err="1" smtClean="0"/>
              <a:t>and</a:t>
            </a:r>
            <a:r>
              <a:rPr lang="de-DE" altLang="de-DE" b="1" dirty="0" smtClean="0"/>
              <a:t> European </a:t>
            </a:r>
            <a:r>
              <a:rPr lang="de-DE" altLang="de-DE" b="1" dirty="0" err="1" smtClean="0"/>
              <a:t>agencies</a:t>
            </a:r>
            <a:r>
              <a:rPr lang="de-DE" altLang="de-DE" b="1" dirty="0" smtClean="0"/>
              <a:t>  </a:t>
            </a:r>
          </a:p>
        </p:txBody>
      </p:sp>
    </p:spTree>
    <p:extLst>
      <p:ext uri="{BB962C8B-B14F-4D97-AF65-F5344CB8AC3E}">
        <p14:creationId xmlns:p14="http://schemas.microsoft.com/office/powerpoint/2010/main" val="189462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de-DE" altLang="de-DE" sz="4000" b="1" dirty="0" err="1">
                <a:solidFill>
                  <a:srgbClr val="C00000"/>
                </a:solidFill>
                <a:latin typeface="+mn-lt"/>
              </a:rPr>
              <a:t>Why</a:t>
            </a:r>
            <a:r>
              <a:rPr lang="de-DE" altLang="de-DE" sz="4000" b="1" dirty="0">
                <a:solidFill>
                  <a:srgbClr val="C00000"/>
                </a:solidFill>
                <a:latin typeface="+mn-lt"/>
              </a:rPr>
              <a:t> </a:t>
            </a:r>
            <a:r>
              <a:rPr lang="de-DE" altLang="de-DE" sz="4000" b="1" dirty="0" err="1">
                <a:solidFill>
                  <a:srgbClr val="C00000"/>
                </a:solidFill>
                <a:latin typeface="+mn-lt"/>
              </a:rPr>
              <a:t>Cooperation</a:t>
            </a:r>
            <a:r>
              <a:rPr lang="de-DE" altLang="de-DE" sz="4000" b="1" dirty="0">
                <a:solidFill>
                  <a:srgbClr val="C00000"/>
                </a:solidFill>
                <a:latin typeface="+mn-lt"/>
              </a:rPr>
              <a:t> </a:t>
            </a:r>
            <a:r>
              <a:rPr lang="de-DE" altLang="de-DE" sz="4000" b="1" dirty="0" err="1">
                <a:solidFill>
                  <a:srgbClr val="C00000"/>
                </a:solidFill>
                <a:latin typeface="+mn-lt"/>
              </a:rPr>
              <a:t>between</a:t>
            </a:r>
            <a:r>
              <a:rPr lang="de-DE" altLang="de-DE" sz="4000" b="1" dirty="0">
                <a:solidFill>
                  <a:srgbClr val="C00000"/>
                </a:solidFill>
                <a:latin typeface="+mn-lt"/>
              </a:rPr>
              <a:t> ESCAP </a:t>
            </a:r>
            <a:r>
              <a:rPr lang="de-DE" altLang="de-DE" sz="4000" b="1" dirty="0" err="1">
                <a:solidFill>
                  <a:srgbClr val="C00000"/>
                </a:solidFill>
                <a:latin typeface="+mn-lt"/>
              </a:rPr>
              <a:t>and</a:t>
            </a:r>
            <a:r>
              <a:rPr lang="de-DE" altLang="de-DE" sz="4000" b="1" dirty="0">
                <a:solidFill>
                  <a:srgbClr val="C00000"/>
                </a:solidFill>
                <a:latin typeface="+mn-lt"/>
              </a:rPr>
              <a:t> ECAP?</a:t>
            </a:r>
          </a:p>
        </p:txBody>
      </p:sp>
      <p:sp>
        <p:nvSpPr>
          <p:cNvPr id="5123" name="Rectangle 3"/>
          <p:cNvSpPr>
            <a:spLocks noGrp="1"/>
          </p:cNvSpPr>
          <p:nvPr>
            <p:ph type="body" idx="1"/>
          </p:nvPr>
        </p:nvSpPr>
        <p:spPr/>
        <p:txBody>
          <a:bodyPr/>
          <a:lstStyle/>
          <a:p>
            <a:pPr eaLnBrk="1" hangingPunct="1"/>
            <a:r>
              <a:rPr lang="de-DE" altLang="de-DE" b="1" dirty="0"/>
              <a:t>ECAP: </a:t>
            </a:r>
          </a:p>
          <a:p>
            <a:pPr lvl="1" eaLnBrk="1" hangingPunct="1"/>
            <a:r>
              <a:rPr lang="de-DE" altLang="de-DE" b="1" dirty="0" err="1"/>
              <a:t>valuable</a:t>
            </a:r>
            <a:r>
              <a:rPr lang="de-DE" altLang="de-DE" b="1" dirty="0"/>
              <a:t> </a:t>
            </a:r>
            <a:r>
              <a:rPr lang="de-DE" altLang="de-DE" b="1" dirty="0" err="1"/>
              <a:t>input</a:t>
            </a:r>
            <a:r>
              <a:rPr lang="de-DE" altLang="de-DE" b="1" dirty="0"/>
              <a:t> (</a:t>
            </a:r>
            <a:r>
              <a:rPr lang="de-DE" altLang="de-DE" b="1" dirty="0" err="1"/>
              <a:t>guidelines</a:t>
            </a:r>
            <a:r>
              <a:rPr lang="de-DE" altLang="de-DE" b="1" dirty="0"/>
              <a:t>, European </a:t>
            </a:r>
            <a:r>
              <a:rPr lang="de-DE" altLang="de-DE" b="1" dirty="0" err="1"/>
              <a:t>clinical</a:t>
            </a:r>
            <a:r>
              <a:rPr lang="de-DE" altLang="de-DE" b="1" dirty="0"/>
              <a:t> </a:t>
            </a:r>
            <a:r>
              <a:rPr lang="de-DE" altLang="de-DE" b="1" dirty="0" err="1"/>
              <a:t>and</a:t>
            </a:r>
            <a:r>
              <a:rPr lang="de-DE" altLang="de-DE" b="1" dirty="0"/>
              <a:t> </a:t>
            </a:r>
            <a:r>
              <a:rPr lang="de-DE" altLang="de-DE" b="1" dirty="0" err="1"/>
              <a:t>basic</a:t>
            </a:r>
            <a:r>
              <a:rPr lang="de-DE" altLang="de-DE" b="1" dirty="0"/>
              <a:t> </a:t>
            </a:r>
            <a:r>
              <a:rPr lang="de-DE" altLang="de-DE" b="1" dirty="0" err="1"/>
              <a:t>research</a:t>
            </a:r>
            <a:r>
              <a:rPr lang="de-DE" altLang="de-DE" b="1" dirty="0"/>
              <a:t>)</a:t>
            </a:r>
          </a:p>
          <a:p>
            <a:pPr lvl="1" eaLnBrk="1" hangingPunct="1"/>
            <a:r>
              <a:rPr lang="de-DE" altLang="de-DE" b="1" dirty="0" err="1"/>
              <a:t>attractive</a:t>
            </a:r>
            <a:r>
              <a:rPr lang="de-DE" altLang="de-DE" b="1" dirty="0"/>
              <a:t> </a:t>
            </a:r>
            <a:r>
              <a:rPr lang="de-DE" altLang="de-DE" b="1" dirty="0" err="1"/>
              <a:t>to</a:t>
            </a:r>
            <a:r>
              <a:rPr lang="de-DE" altLang="de-DE" b="1" dirty="0"/>
              <a:t> European </a:t>
            </a:r>
            <a:r>
              <a:rPr lang="de-DE" altLang="de-DE" b="1" dirty="0" err="1"/>
              <a:t>readership</a:t>
            </a:r>
            <a:endParaRPr lang="de-DE" altLang="de-DE" b="1" dirty="0"/>
          </a:p>
          <a:p>
            <a:pPr eaLnBrk="1" hangingPunct="1"/>
            <a:r>
              <a:rPr lang="de-DE" altLang="de-DE" b="1" dirty="0"/>
              <a:t>ESCAP: </a:t>
            </a:r>
          </a:p>
          <a:p>
            <a:pPr lvl="1" eaLnBrk="1" hangingPunct="1"/>
            <a:r>
              <a:rPr lang="de-DE" altLang="de-DE" b="1" dirty="0"/>
              <a:t>Joint „</a:t>
            </a:r>
            <a:r>
              <a:rPr lang="de-DE" altLang="de-DE" b="1" dirty="0" err="1"/>
              <a:t>voice</a:t>
            </a:r>
            <a:r>
              <a:rPr lang="de-DE" altLang="de-DE" b="1" dirty="0"/>
              <a:t>“ a must</a:t>
            </a:r>
          </a:p>
          <a:p>
            <a:pPr lvl="1" eaLnBrk="1" hangingPunct="1"/>
            <a:r>
              <a:rPr lang="de-DE" altLang="de-DE" b="1" dirty="0" err="1"/>
              <a:t>publication</a:t>
            </a:r>
            <a:r>
              <a:rPr lang="de-DE" altLang="de-DE" b="1" dirty="0"/>
              <a:t> </a:t>
            </a:r>
            <a:r>
              <a:rPr lang="de-DE" altLang="de-DE" b="1" dirty="0" err="1"/>
              <a:t>forum</a:t>
            </a:r>
            <a:endParaRPr lang="de-DE" altLang="de-DE" b="1" dirty="0"/>
          </a:p>
          <a:p>
            <a:pPr lvl="1" eaLnBrk="1" hangingPunct="1"/>
            <a:r>
              <a:rPr lang="de-DE" altLang="de-DE" b="1" dirty="0"/>
              <a:t>European </a:t>
            </a:r>
            <a:r>
              <a:rPr lang="de-DE" altLang="de-DE" b="1" dirty="0" err="1"/>
              <a:t>societies</a:t>
            </a:r>
            <a:r>
              <a:rPr lang="de-DE" altLang="de-DE" b="1" dirty="0"/>
              <a:t> </a:t>
            </a:r>
            <a:r>
              <a:rPr lang="de-DE" altLang="de-DE" b="1" dirty="0" err="1"/>
              <a:t>for</a:t>
            </a:r>
            <a:r>
              <a:rPr lang="de-DE" altLang="de-DE" b="1" dirty="0"/>
              <a:t> </a:t>
            </a:r>
            <a:r>
              <a:rPr lang="de-DE" altLang="de-DE" b="1" dirty="0" err="1"/>
              <a:t>other</a:t>
            </a:r>
            <a:r>
              <a:rPr lang="de-DE" altLang="de-DE" b="1" dirty="0"/>
              <a:t> </a:t>
            </a:r>
            <a:r>
              <a:rPr lang="de-DE" altLang="de-DE" b="1" dirty="0" err="1"/>
              <a:t>specialties</a:t>
            </a:r>
            <a:r>
              <a:rPr lang="de-DE" altLang="de-DE" b="1" dirty="0"/>
              <a:t> </a:t>
            </a:r>
            <a:r>
              <a:rPr lang="de-DE" altLang="de-DE" b="1" dirty="0" err="1"/>
              <a:t>have</a:t>
            </a:r>
            <a:r>
              <a:rPr lang="de-DE" altLang="de-DE" b="1" dirty="0"/>
              <a:t> </a:t>
            </a:r>
            <a:r>
              <a:rPr lang="de-DE" altLang="de-DE" b="1" dirty="0" err="1"/>
              <a:t>official</a:t>
            </a:r>
            <a:r>
              <a:rPr lang="de-DE" altLang="de-DE" b="1" dirty="0"/>
              <a:t> </a:t>
            </a:r>
            <a:r>
              <a:rPr lang="de-DE" altLang="de-DE" b="1" dirty="0" err="1"/>
              <a:t>journals</a:t>
            </a:r>
            <a:endParaRPr lang="de-DE" altLang="de-DE" b="1" dirty="0"/>
          </a:p>
          <a:p>
            <a:pPr lvl="1" eaLnBrk="1" hangingPunct="1"/>
            <a:r>
              <a:rPr lang="de-DE" altLang="de-DE" b="1" dirty="0"/>
              <a:t>„</a:t>
            </a:r>
            <a:r>
              <a:rPr lang="de-DE" altLang="de-DE" b="1" dirty="0" err="1"/>
              <a:t>corporate</a:t>
            </a:r>
            <a:r>
              <a:rPr lang="de-DE" altLang="de-DE" b="1" dirty="0"/>
              <a:t> </a:t>
            </a:r>
            <a:r>
              <a:rPr lang="de-DE" altLang="de-DE" b="1" dirty="0" err="1"/>
              <a:t>identity</a:t>
            </a:r>
            <a:r>
              <a:rPr lang="de-DE" altLang="de-DE" b="1" dirty="0"/>
              <a:t>“ </a:t>
            </a:r>
          </a:p>
        </p:txBody>
      </p:sp>
    </p:spTree>
    <p:extLst>
      <p:ext uri="{BB962C8B-B14F-4D97-AF65-F5344CB8AC3E}">
        <p14:creationId xmlns:p14="http://schemas.microsoft.com/office/powerpoint/2010/main" val="415835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e-DE" altLang="de-DE" b="1" dirty="0" smtClean="0">
                <a:solidFill>
                  <a:srgbClr val="C00000"/>
                </a:solidFill>
                <a:latin typeface="+mn-lt"/>
              </a:rPr>
              <a:t>ESCAP Research </a:t>
            </a:r>
            <a:r>
              <a:rPr lang="de-DE" altLang="de-DE" b="1" dirty="0" smtClean="0">
                <a:solidFill>
                  <a:srgbClr val="C00000"/>
                </a:solidFill>
                <a:latin typeface="+mn-lt"/>
              </a:rPr>
              <a:t>Academy</a:t>
            </a:r>
          </a:p>
        </p:txBody>
      </p:sp>
      <p:sp>
        <p:nvSpPr>
          <p:cNvPr id="6147" name="Inhaltsplatzhalter 2"/>
          <p:cNvSpPr>
            <a:spLocks noGrp="1"/>
          </p:cNvSpPr>
          <p:nvPr>
            <p:ph idx="1"/>
          </p:nvPr>
        </p:nvSpPr>
        <p:spPr/>
        <p:txBody>
          <a:bodyPr/>
          <a:lstStyle/>
          <a:p>
            <a:pPr eaLnBrk="1" hangingPunct="1"/>
            <a:r>
              <a:rPr lang="de-DE" altLang="de-DE" b="1" dirty="0" err="1" smtClean="0"/>
              <a:t>Originally</a:t>
            </a:r>
            <a:r>
              <a:rPr lang="de-DE" altLang="de-DE" b="1" dirty="0" smtClean="0"/>
              <a:t> </a:t>
            </a:r>
            <a:r>
              <a:rPr lang="de-DE" altLang="de-DE" b="1" dirty="0" err="1" smtClean="0"/>
              <a:t>established</a:t>
            </a:r>
            <a:r>
              <a:rPr lang="de-DE" altLang="de-DE" b="1" dirty="0" smtClean="0"/>
              <a:t> </a:t>
            </a:r>
            <a:r>
              <a:rPr lang="de-DE" altLang="de-DE" b="1" dirty="0" err="1" smtClean="0"/>
              <a:t>by</a:t>
            </a:r>
            <a:r>
              <a:rPr lang="de-DE" altLang="de-DE" b="1" dirty="0" smtClean="0"/>
              <a:t> Helmut </a:t>
            </a:r>
            <a:r>
              <a:rPr lang="de-DE" altLang="de-DE" b="1" dirty="0" smtClean="0"/>
              <a:t>Remschmidt (Research Seminars)</a:t>
            </a:r>
            <a:endParaRPr lang="de-DE" altLang="de-DE" b="1" dirty="0" smtClean="0"/>
          </a:p>
          <a:p>
            <a:pPr eaLnBrk="1" hangingPunct="1"/>
            <a:r>
              <a:rPr lang="de-DE" altLang="de-DE" b="1" dirty="0" err="1" smtClean="0"/>
              <a:t>Reinitiated</a:t>
            </a:r>
            <a:r>
              <a:rPr lang="de-DE" altLang="de-DE" b="1" dirty="0" smtClean="0"/>
              <a:t> in 2015 </a:t>
            </a:r>
          </a:p>
          <a:p>
            <a:pPr eaLnBrk="1" hangingPunct="1"/>
            <a:r>
              <a:rPr lang="de-DE" altLang="de-DE" b="1" dirty="0" smtClean="0"/>
              <a:t>Meetings in Madrid, </a:t>
            </a:r>
            <a:r>
              <a:rPr lang="de-DE" altLang="de-DE" b="1" dirty="0" err="1" smtClean="0"/>
              <a:t>Geneva</a:t>
            </a:r>
            <a:r>
              <a:rPr lang="de-DE" altLang="de-DE" b="1" dirty="0" smtClean="0"/>
              <a:t>, Vienna, </a:t>
            </a:r>
            <a:r>
              <a:rPr lang="de-DE" altLang="de-DE" b="1" dirty="0" err="1" smtClean="0"/>
              <a:t>and</a:t>
            </a:r>
            <a:r>
              <a:rPr lang="de-DE" altLang="de-DE" b="1" dirty="0" smtClean="0"/>
              <a:t> </a:t>
            </a:r>
            <a:r>
              <a:rPr lang="de-DE" altLang="de-DE" b="1" dirty="0" smtClean="0"/>
              <a:t>Maastricht</a:t>
            </a:r>
          </a:p>
          <a:p>
            <a:pPr eaLnBrk="1" hangingPunct="1"/>
            <a:r>
              <a:rPr lang="de-DE" altLang="de-DE" b="1" dirty="0" err="1" smtClean="0"/>
              <a:t>Funding</a:t>
            </a:r>
            <a:r>
              <a:rPr lang="de-DE" altLang="de-DE" b="1" dirty="0" smtClean="0"/>
              <a:t>: 5000 Euros </a:t>
            </a:r>
            <a:r>
              <a:rPr lang="de-DE" altLang="de-DE" b="1" dirty="0" err="1" smtClean="0"/>
              <a:t>each</a:t>
            </a:r>
            <a:r>
              <a:rPr lang="de-DE" altLang="de-DE" b="1" dirty="0" smtClean="0"/>
              <a:t> </a:t>
            </a:r>
            <a:r>
              <a:rPr lang="de-DE" altLang="de-DE" b="1" dirty="0" err="1" smtClean="0"/>
              <a:t>from</a:t>
            </a:r>
            <a:r>
              <a:rPr lang="de-DE" altLang="de-DE" b="1" dirty="0" smtClean="0"/>
              <a:t> ESCAP </a:t>
            </a:r>
            <a:r>
              <a:rPr lang="de-DE" altLang="de-DE" b="1" dirty="0" err="1" smtClean="0"/>
              <a:t>and</a:t>
            </a:r>
            <a:r>
              <a:rPr lang="de-DE" altLang="de-DE" b="1" dirty="0" smtClean="0"/>
              <a:t> Johannes  Hebebrand</a:t>
            </a:r>
            <a:endParaRPr lang="de-DE" altLang="de-DE" b="1" dirty="0" smtClean="0"/>
          </a:p>
          <a:p>
            <a:pPr eaLnBrk="1" hangingPunct="1"/>
            <a:r>
              <a:rPr lang="en-US" altLang="de-DE" b="1" dirty="0" smtClean="0"/>
              <a:t>Goals: </a:t>
            </a:r>
          </a:p>
          <a:p>
            <a:pPr lvl="1"/>
            <a:r>
              <a:rPr lang="en-US" altLang="de-DE" b="1" dirty="0" smtClean="0"/>
              <a:t>Scientific training</a:t>
            </a:r>
          </a:p>
          <a:p>
            <a:pPr lvl="1"/>
            <a:r>
              <a:rPr lang="en-US" altLang="de-DE" b="1" dirty="0" smtClean="0"/>
              <a:t>Attractiveness of an academic career, scientific offspring</a:t>
            </a:r>
          </a:p>
          <a:p>
            <a:pPr lvl="1"/>
            <a:r>
              <a:rPr lang="en-US" altLang="de-DE" b="1" dirty="0" smtClean="0"/>
              <a:t>Establishment </a:t>
            </a:r>
            <a:r>
              <a:rPr lang="en-US" altLang="de-DE" b="1" dirty="0" smtClean="0"/>
              <a:t>of a large international network of </a:t>
            </a:r>
            <a:r>
              <a:rPr lang="en-US" altLang="de-DE" b="1" dirty="0" smtClean="0"/>
              <a:t>clinician-scientists </a:t>
            </a:r>
            <a:endParaRPr lang="de-DE" altLang="de-DE" b="1" dirty="0" smtClean="0"/>
          </a:p>
        </p:txBody>
      </p:sp>
    </p:spTree>
    <p:extLst>
      <p:ext uri="{BB962C8B-B14F-4D97-AF65-F5344CB8AC3E}">
        <p14:creationId xmlns:p14="http://schemas.microsoft.com/office/powerpoint/2010/main" val="338371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69563"/>
            <a:ext cx="10818091" cy="1325563"/>
          </a:xfrm>
        </p:spPr>
        <p:txBody>
          <a:bodyPr/>
          <a:lstStyle/>
          <a:p>
            <a:r>
              <a:rPr lang="de-DE" b="1" dirty="0" smtClean="0">
                <a:solidFill>
                  <a:srgbClr val="C00000"/>
                </a:solidFill>
              </a:rPr>
              <a:t>ESCAP Research Academy Meetings 2015-2022</a:t>
            </a:r>
            <a:endParaRPr lang="de-DE" b="1" dirty="0">
              <a:solidFill>
                <a:srgbClr val="C00000"/>
              </a:solidFill>
            </a:endParaRPr>
          </a:p>
        </p:txBody>
      </p:sp>
      <p:sp>
        <p:nvSpPr>
          <p:cNvPr id="3" name="Inhaltsplatzhalter 2"/>
          <p:cNvSpPr>
            <a:spLocks noGrp="1"/>
          </p:cNvSpPr>
          <p:nvPr>
            <p:ph idx="1"/>
          </p:nvPr>
        </p:nvSpPr>
        <p:spPr>
          <a:xfrm>
            <a:off x="838200" y="1200724"/>
            <a:ext cx="10515600" cy="5050127"/>
          </a:xfrm>
        </p:spPr>
        <p:txBody>
          <a:bodyPr>
            <a:normAutofit fontScale="70000" lnSpcReduction="20000"/>
          </a:bodyPr>
          <a:lstStyle/>
          <a:p>
            <a:r>
              <a:rPr lang="de-DE" b="1" dirty="0" smtClean="0"/>
              <a:t>Madrid 2015</a:t>
            </a:r>
          </a:p>
          <a:p>
            <a:pPr lvl="1"/>
            <a:r>
              <a:rPr lang="de-DE" b="1" dirty="0" smtClean="0"/>
              <a:t>Grant </a:t>
            </a:r>
            <a:r>
              <a:rPr lang="de-DE" b="1" dirty="0" err="1" smtClean="0"/>
              <a:t>writing</a:t>
            </a:r>
            <a:endParaRPr lang="de-DE" b="1" dirty="0" smtClean="0"/>
          </a:p>
          <a:p>
            <a:pPr lvl="2"/>
            <a:r>
              <a:rPr lang="de-DE" b="1" dirty="0"/>
              <a:t>Stephan </a:t>
            </a:r>
            <a:r>
              <a:rPr lang="de-DE" b="1" dirty="0" smtClean="0"/>
              <a:t>Eliez, </a:t>
            </a:r>
            <a:r>
              <a:rPr lang="de-DE" b="1" dirty="0"/>
              <a:t>Kent </a:t>
            </a:r>
            <a:r>
              <a:rPr lang="de-DE" b="1" dirty="0" smtClean="0"/>
              <a:t>Hung, Christofer Correll, </a:t>
            </a:r>
            <a:r>
              <a:rPr lang="de-DE" b="1" dirty="0"/>
              <a:t>Henk </a:t>
            </a:r>
            <a:r>
              <a:rPr lang="de-DE" b="1" dirty="0" smtClean="0"/>
              <a:t>Linse, Bruno </a:t>
            </a:r>
            <a:r>
              <a:rPr lang="de-DE" b="1" dirty="0" err="1" smtClean="0"/>
              <a:t>Fallissard</a:t>
            </a:r>
            <a:r>
              <a:rPr lang="de-DE" b="1" dirty="0" smtClean="0"/>
              <a:t>, </a:t>
            </a:r>
          </a:p>
          <a:p>
            <a:r>
              <a:rPr lang="de-DE" b="1" dirty="0" err="1" smtClean="0"/>
              <a:t>Geneva</a:t>
            </a:r>
            <a:r>
              <a:rPr lang="de-DE" b="1" dirty="0" smtClean="0"/>
              <a:t> 2017</a:t>
            </a:r>
          </a:p>
          <a:p>
            <a:pPr lvl="1"/>
            <a:r>
              <a:rPr lang="en-US" b="1" dirty="0"/>
              <a:t>D</a:t>
            </a:r>
            <a:r>
              <a:rPr lang="en-US" b="1" dirty="0" smtClean="0"/>
              <a:t>evelopment </a:t>
            </a:r>
            <a:r>
              <a:rPr lang="en-US" b="1" dirty="0"/>
              <a:t>after early life </a:t>
            </a:r>
            <a:r>
              <a:rPr lang="en-US" b="1" dirty="0" smtClean="0"/>
              <a:t>adversity</a:t>
            </a:r>
          </a:p>
          <a:p>
            <a:pPr lvl="2"/>
            <a:r>
              <a:rPr lang="de-DE" b="1" dirty="0"/>
              <a:t>Edmund </a:t>
            </a:r>
            <a:r>
              <a:rPr lang="de-DE" b="1" dirty="0" err="1" smtClean="0"/>
              <a:t>Sonuga</a:t>
            </a:r>
            <a:r>
              <a:rPr lang="de-DE" b="1" dirty="0" smtClean="0"/>
              <a:t>-Barke, </a:t>
            </a:r>
            <a:r>
              <a:rPr lang="de-DE" b="1" dirty="0"/>
              <a:t>Gordon </a:t>
            </a:r>
            <a:r>
              <a:rPr lang="de-DE" b="1" dirty="0" smtClean="0"/>
              <a:t>Harold, </a:t>
            </a:r>
            <a:r>
              <a:rPr lang="de-DE" b="1" dirty="0"/>
              <a:t>Carmen </a:t>
            </a:r>
            <a:r>
              <a:rPr lang="de-DE" b="1" dirty="0" err="1" smtClean="0"/>
              <a:t>Sandi</a:t>
            </a:r>
            <a:r>
              <a:rPr lang="de-DE" b="1" dirty="0" smtClean="0"/>
              <a:t>, </a:t>
            </a:r>
            <a:r>
              <a:rPr lang="de-DE" b="1" dirty="0"/>
              <a:t>Doron </a:t>
            </a:r>
            <a:r>
              <a:rPr lang="de-DE" b="1" dirty="0" smtClean="0"/>
              <a:t>Gothelf, Johannes </a:t>
            </a:r>
            <a:r>
              <a:rPr lang="de-DE" b="1" dirty="0"/>
              <a:t>Hebebrand</a:t>
            </a:r>
            <a:endParaRPr lang="de-DE" b="1" dirty="0" smtClean="0"/>
          </a:p>
          <a:p>
            <a:r>
              <a:rPr lang="de-DE" b="1" dirty="0" smtClean="0"/>
              <a:t>Vienna 2019</a:t>
            </a:r>
          </a:p>
          <a:p>
            <a:pPr lvl="1"/>
            <a:r>
              <a:rPr lang="en-US" b="1" dirty="0"/>
              <a:t>Novel technologies for diagnostic assessment and treatment in child and adolescent psychiatry: history, current development and future </a:t>
            </a:r>
            <a:r>
              <a:rPr lang="en-US" b="1" dirty="0" smtClean="0"/>
              <a:t>perspectives</a:t>
            </a:r>
          </a:p>
          <a:p>
            <a:pPr lvl="2"/>
            <a:r>
              <a:rPr lang="de-DE" b="1" dirty="0" smtClean="0"/>
              <a:t>Lucia </a:t>
            </a:r>
            <a:r>
              <a:rPr lang="de-DE" b="1" dirty="0" err="1"/>
              <a:t>Valmaggia</a:t>
            </a:r>
            <a:r>
              <a:rPr lang="de-DE" b="1" dirty="0"/>
              <a:t>, Ulrich </a:t>
            </a:r>
            <a:r>
              <a:rPr lang="de-DE" b="1" dirty="0" smtClean="0"/>
              <a:t>Reininghaus, Frank </a:t>
            </a:r>
            <a:r>
              <a:rPr lang="de-DE" b="1" dirty="0" err="1"/>
              <a:t>Verhulst</a:t>
            </a:r>
            <a:r>
              <a:rPr lang="de-DE" b="1" dirty="0"/>
              <a:t>, Johannes Hebebrand</a:t>
            </a:r>
            <a:endParaRPr lang="de-DE" b="1" dirty="0" smtClean="0"/>
          </a:p>
          <a:p>
            <a:r>
              <a:rPr lang="de-DE" b="1" dirty="0" smtClean="0"/>
              <a:t>Virtual </a:t>
            </a:r>
            <a:r>
              <a:rPr lang="de-DE" b="1" dirty="0" err="1" smtClean="0"/>
              <a:t>meeting</a:t>
            </a:r>
            <a:r>
              <a:rPr lang="de-DE" b="1" dirty="0" smtClean="0"/>
              <a:t> 2020</a:t>
            </a:r>
          </a:p>
          <a:p>
            <a:pPr lvl="1"/>
            <a:r>
              <a:rPr lang="de-DE" b="1" dirty="0" err="1" smtClean="0"/>
              <a:t>No</a:t>
            </a:r>
            <a:endParaRPr lang="de-DE" b="1" dirty="0" smtClean="0"/>
          </a:p>
          <a:p>
            <a:pPr lvl="1"/>
            <a:r>
              <a:rPr lang="de-DE" b="1" dirty="0"/>
              <a:t>Marie </a:t>
            </a:r>
            <a:r>
              <a:rPr lang="de-DE" b="1" dirty="0" err="1" smtClean="0"/>
              <a:t>Schaer</a:t>
            </a:r>
            <a:r>
              <a:rPr lang="de-DE" b="1" dirty="0" smtClean="0"/>
              <a:t>, </a:t>
            </a:r>
            <a:r>
              <a:rPr lang="de-DE" b="1" dirty="0"/>
              <a:t>Edna </a:t>
            </a:r>
            <a:r>
              <a:rPr lang="de-DE" b="1" dirty="0" smtClean="0"/>
              <a:t>Grünblatt, Brenda </a:t>
            </a:r>
            <a:r>
              <a:rPr lang="de-DE" b="1" dirty="0" err="1" smtClean="0"/>
              <a:t>Vincenzi</a:t>
            </a:r>
            <a:r>
              <a:rPr lang="de-DE" b="1" dirty="0" smtClean="0"/>
              <a:t>, Thomas Wiese, Johannes Hebebrand </a:t>
            </a:r>
          </a:p>
          <a:p>
            <a:r>
              <a:rPr lang="de-DE" b="1" dirty="0" smtClean="0"/>
              <a:t>Online ESCAP</a:t>
            </a:r>
            <a:r>
              <a:rPr lang="de-DE" b="1" dirty="0"/>
              <a:t>/UEMS/EFPT</a:t>
            </a:r>
            <a:r>
              <a:rPr lang="de-DE" b="1" dirty="0" smtClean="0"/>
              <a:t> Training Day 2021 </a:t>
            </a:r>
          </a:p>
          <a:p>
            <a:pPr lvl="1"/>
            <a:r>
              <a:rPr lang="de-DE" b="1" dirty="0" err="1" smtClean="0"/>
              <a:t>Genetic</a:t>
            </a:r>
            <a:r>
              <a:rPr lang="de-DE" b="1" dirty="0" smtClean="0"/>
              <a:t> </a:t>
            </a:r>
            <a:r>
              <a:rPr lang="de-DE" b="1" dirty="0" err="1" smtClean="0"/>
              <a:t>testing</a:t>
            </a:r>
            <a:r>
              <a:rPr lang="de-DE" b="1" dirty="0" smtClean="0"/>
              <a:t>, </a:t>
            </a:r>
            <a:r>
              <a:rPr lang="de-DE" b="1" dirty="0" err="1" smtClean="0"/>
              <a:t>clinical</a:t>
            </a:r>
            <a:r>
              <a:rPr lang="de-DE" b="1" dirty="0" smtClean="0"/>
              <a:t> high </a:t>
            </a:r>
            <a:r>
              <a:rPr lang="de-DE" b="1" dirty="0" err="1" smtClean="0"/>
              <a:t>risk</a:t>
            </a:r>
            <a:r>
              <a:rPr lang="de-DE" b="1" dirty="0" smtClean="0"/>
              <a:t> </a:t>
            </a:r>
            <a:r>
              <a:rPr lang="de-DE" b="1" dirty="0" err="1" smtClean="0"/>
              <a:t>for</a:t>
            </a:r>
            <a:r>
              <a:rPr lang="de-DE" b="1" dirty="0" smtClean="0"/>
              <a:t> </a:t>
            </a:r>
            <a:r>
              <a:rPr lang="de-DE" b="1" dirty="0" err="1" smtClean="0"/>
              <a:t>psychosis</a:t>
            </a:r>
            <a:r>
              <a:rPr lang="de-DE" b="1" dirty="0" smtClean="0"/>
              <a:t>, </a:t>
            </a:r>
            <a:r>
              <a:rPr lang="de-DE" b="1" dirty="0" err="1" smtClean="0"/>
              <a:t>anorexia</a:t>
            </a:r>
            <a:r>
              <a:rPr lang="de-DE" b="1" dirty="0" smtClean="0"/>
              <a:t> </a:t>
            </a:r>
            <a:r>
              <a:rPr lang="de-DE" b="1" dirty="0" err="1" smtClean="0"/>
              <a:t>nervosa</a:t>
            </a:r>
            <a:endParaRPr lang="de-DE" b="1" dirty="0" smtClean="0"/>
          </a:p>
          <a:p>
            <a:pPr lvl="2"/>
            <a:r>
              <a:rPr lang="de-DE" b="1" dirty="0" smtClean="0"/>
              <a:t>Franziska Degenhardt, Marco Armando, Johannes Hebebrand</a:t>
            </a:r>
            <a:endParaRPr lang="de-DE" b="1" dirty="0"/>
          </a:p>
          <a:p>
            <a:r>
              <a:rPr lang="de-DE" b="1" dirty="0" smtClean="0"/>
              <a:t>Maastricht 2022</a:t>
            </a:r>
          </a:p>
          <a:p>
            <a:pPr lvl="1"/>
            <a:r>
              <a:rPr lang="en-US" b="1" dirty="0"/>
              <a:t>New perspectives for research and clinical practice in eating disorders</a:t>
            </a:r>
            <a:endParaRPr lang="de-DE" b="1" dirty="0" smtClean="0"/>
          </a:p>
          <a:p>
            <a:pPr lvl="2"/>
            <a:r>
              <a:rPr lang="de-DE" b="1" dirty="0" smtClean="0"/>
              <a:t>Janet Treasure, </a:t>
            </a:r>
            <a:r>
              <a:rPr lang="de-DE" b="1" dirty="0"/>
              <a:t>Esther Via </a:t>
            </a:r>
            <a:r>
              <a:rPr lang="de-DE" b="1" dirty="0" err="1" smtClean="0"/>
              <a:t>Virgili</a:t>
            </a:r>
            <a:r>
              <a:rPr lang="de-DE" b="1" dirty="0" smtClean="0"/>
              <a:t>, Bruno </a:t>
            </a:r>
            <a:r>
              <a:rPr lang="de-DE" b="1" dirty="0" err="1" smtClean="0"/>
              <a:t>Fallissard</a:t>
            </a:r>
            <a:r>
              <a:rPr lang="de-DE" b="1" dirty="0" smtClean="0"/>
              <a:t>, Johannes Hebebrand </a:t>
            </a:r>
            <a:endParaRPr lang="de-DE" b="1" dirty="0"/>
          </a:p>
        </p:txBody>
      </p:sp>
      <p:sp>
        <p:nvSpPr>
          <p:cNvPr id="4" name="Textfeld 3"/>
          <p:cNvSpPr txBox="1"/>
          <p:nvPr/>
        </p:nvSpPr>
        <p:spPr>
          <a:xfrm>
            <a:off x="1948873" y="6289964"/>
            <a:ext cx="7675418" cy="369332"/>
          </a:xfrm>
          <a:prstGeom prst="rect">
            <a:avLst/>
          </a:prstGeom>
          <a:noFill/>
        </p:spPr>
        <p:txBody>
          <a:bodyPr wrap="square" rtlCol="0">
            <a:spAutoFit/>
          </a:bodyPr>
          <a:lstStyle/>
          <a:p>
            <a:r>
              <a:rPr lang="de-DE" b="1" dirty="0">
                <a:solidFill>
                  <a:srgbClr val="C00000"/>
                </a:solidFill>
              </a:rPr>
              <a:t>Paul </a:t>
            </a:r>
            <a:r>
              <a:rPr lang="de-DE" b="1" dirty="0" smtClean="0">
                <a:solidFill>
                  <a:srgbClr val="C00000"/>
                </a:solidFill>
              </a:rPr>
              <a:t>Klauser, Alexis Revet </a:t>
            </a:r>
            <a:r>
              <a:rPr lang="de-DE" b="1" dirty="0" err="1" smtClean="0">
                <a:solidFill>
                  <a:srgbClr val="C00000"/>
                </a:solidFill>
              </a:rPr>
              <a:t>and</a:t>
            </a:r>
            <a:r>
              <a:rPr lang="de-DE" b="1" dirty="0" smtClean="0">
                <a:solidFill>
                  <a:srgbClr val="C00000"/>
                </a:solidFill>
              </a:rPr>
              <a:t> Johannes Hebebrand</a:t>
            </a:r>
            <a:endParaRPr lang="de-DE" b="1" dirty="0">
              <a:solidFill>
                <a:srgbClr val="C00000"/>
              </a:solidFill>
            </a:endParaRPr>
          </a:p>
        </p:txBody>
      </p:sp>
    </p:spTree>
    <p:extLst>
      <p:ext uri="{BB962C8B-B14F-4D97-AF65-F5344CB8AC3E}">
        <p14:creationId xmlns:p14="http://schemas.microsoft.com/office/powerpoint/2010/main" val="57687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ESCAP Academic </a:t>
            </a:r>
            <a:r>
              <a:rPr lang="de-DE" b="1" dirty="0" smtClean="0">
                <a:solidFill>
                  <a:srgbClr val="C00000"/>
                </a:solidFill>
              </a:rPr>
              <a:t>Division</a:t>
            </a:r>
            <a:endParaRPr lang="de-DE" b="1" dirty="0">
              <a:solidFill>
                <a:srgbClr val="C00000"/>
              </a:solidFill>
            </a:endParaRPr>
          </a:p>
        </p:txBody>
      </p:sp>
      <p:sp>
        <p:nvSpPr>
          <p:cNvPr id="3" name="Inhaltsplatzhalter 2"/>
          <p:cNvSpPr>
            <a:spLocks noGrp="1"/>
          </p:cNvSpPr>
          <p:nvPr>
            <p:ph idx="1"/>
          </p:nvPr>
        </p:nvSpPr>
        <p:spPr/>
        <p:txBody>
          <a:bodyPr>
            <a:normAutofit/>
          </a:bodyPr>
          <a:lstStyle/>
          <a:p>
            <a:r>
              <a:rPr lang="de-DE" dirty="0" err="1"/>
              <a:t>Successful</a:t>
            </a:r>
            <a:r>
              <a:rPr lang="de-DE" dirty="0"/>
              <a:t> </a:t>
            </a:r>
            <a:r>
              <a:rPr lang="de-DE" dirty="0" err="1"/>
              <a:t>publication</a:t>
            </a:r>
            <a:r>
              <a:rPr lang="de-DE" dirty="0"/>
              <a:t> </a:t>
            </a:r>
            <a:r>
              <a:rPr lang="de-DE" dirty="0" err="1"/>
              <a:t>of</a:t>
            </a:r>
            <a:r>
              <a:rPr lang="de-DE" dirty="0"/>
              <a:t> </a:t>
            </a:r>
            <a:r>
              <a:rPr lang="de-DE" dirty="0" err="1"/>
              <a:t>two</a:t>
            </a:r>
            <a:r>
              <a:rPr lang="de-DE" dirty="0"/>
              <a:t> ESCAP </a:t>
            </a:r>
            <a:r>
              <a:rPr lang="de-DE" dirty="0" err="1"/>
              <a:t>CovCAP</a:t>
            </a:r>
            <a:r>
              <a:rPr lang="de-DE" dirty="0"/>
              <a:t> </a:t>
            </a:r>
            <a:r>
              <a:rPr lang="de-DE" dirty="0" err="1"/>
              <a:t>surveys</a:t>
            </a:r>
            <a:r>
              <a:rPr lang="de-DE" dirty="0"/>
              <a:t> </a:t>
            </a:r>
            <a:r>
              <a:rPr lang="de-DE" dirty="0" err="1"/>
              <a:t>of</a:t>
            </a:r>
            <a:r>
              <a:rPr lang="de-DE" dirty="0"/>
              <a:t> </a:t>
            </a:r>
            <a:r>
              <a:rPr lang="de-DE" dirty="0" err="1"/>
              <a:t>heads</a:t>
            </a:r>
            <a:r>
              <a:rPr lang="de-DE" dirty="0"/>
              <a:t> </a:t>
            </a:r>
            <a:r>
              <a:rPr lang="de-DE" dirty="0" err="1"/>
              <a:t>of</a:t>
            </a:r>
            <a:r>
              <a:rPr lang="de-DE" dirty="0"/>
              <a:t> </a:t>
            </a:r>
            <a:r>
              <a:rPr lang="de-DE" dirty="0" err="1"/>
              <a:t>academic</a:t>
            </a:r>
            <a:r>
              <a:rPr lang="de-DE" dirty="0"/>
              <a:t> </a:t>
            </a:r>
            <a:r>
              <a:rPr lang="de-DE" dirty="0" err="1"/>
              <a:t>departments</a:t>
            </a:r>
            <a:r>
              <a:rPr lang="de-DE" dirty="0"/>
              <a:t> </a:t>
            </a:r>
            <a:r>
              <a:rPr lang="de-DE" dirty="0" err="1"/>
              <a:t>to</a:t>
            </a:r>
            <a:r>
              <a:rPr lang="de-DE" dirty="0"/>
              <a:t> </a:t>
            </a:r>
            <a:r>
              <a:rPr lang="de-DE" dirty="0" err="1"/>
              <a:t>assess</a:t>
            </a:r>
            <a:r>
              <a:rPr lang="de-DE" dirty="0"/>
              <a:t> </a:t>
            </a:r>
            <a:r>
              <a:rPr lang="de-DE" dirty="0" err="1"/>
              <a:t>the</a:t>
            </a:r>
            <a:r>
              <a:rPr lang="de-DE" dirty="0"/>
              <a:t> </a:t>
            </a:r>
            <a:r>
              <a:rPr lang="de-DE" dirty="0" err="1"/>
              <a:t>perceived</a:t>
            </a:r>
            <a:r>
              <a:rPr lang="de-DE" dirty="0"/>
              <a:t> (April/May 2020; Feb/March 21) </a:t>
            </a:r>
            <a:r>
              <a:rPr lang="de-DE" dirty="0" err="1"/>
              <a:t>impact</a:t>
            </a:r>
            <a:r>
              <a:rPr lang="de-DE" dirty="0"/>
              <a:t> </a:t>
            </a:r>
            <a:r>
              <a:rPr lang="de-DE" dirty="0" err="1"/>
              <a:t>of</a:t>
            </a:r>
            <a:r>
              <a:rPr lang="de-DE" dirty="0"/>
              <a:t> </a:t>
            </a:r>
            <a:r>
              <a:rPr lang="de-DE" dirty="0" err="1"/>
              <a:t>the</a:t>
            </a:r>
            <a:r>
              <a:rPr lang="de-DE" dirty="0"/>
              <a:t> COVID-19 </a:t>
            </a:r>
            <a:r>
              <a:rPr lang="de-DE" dirty="0" err="1"/>
              <a:t>pandemic</a:t>
            </a:r>
            <a:r>
              <a:rPr lang="de-DE" dirty="0"/>
              <a:t> on </a:t>
            </a:r>
            <a:r>
              <a:rPr lang="de-DE" dirty="0" err="1"/>
              <a:t>child</a:t>
            </a:r>
            <a:r>
              <a:rPr lang="de-DE" dirty="0"/>
              <a:t> </a:t>
            </a:r>
            <a:r>
              <a:rPr lang="de-DE" dirty="0" err="1"/>
              <a:t>and</a:t>
            </a:r>
            <a:r>
              <a:rPr lang="de-DE" dirty="0"/>
              <a:t> </a:t>
            </a:r>
            <a:r>
              <a:rPr lang="de-DE" dirty="0" err="1"/>
              <a:t>adolescent</a:t>
            </a:r>
            <a:r>
              <a:rPr lang="de-DE" dirty="0"/>
              <a:t> </a:t>
            </a:r>
            <a:r>
              <a:rPr lang="de-DE" dirty="0" err="1"/>
              <a:t>psychiatric</a:t>
            </a:r>
            <a:r>
              <a:rPr lang="de-DE" dirty="0"/>
              <a:t> </a:t>
            </a:r>
            <a:r>
              <a:rPr lang="de-DE" dirty="0" err="1"/>
              <a:t>services</a:t>
            </a:r>
            <a:endParaRPr lang="de-DE" dirty="0"/>
          </a:p>
          <a:p>
            <a:pPr lvl="1"/>
            <a:r>
              <a:rPr lang="de-DE" dirty="0"/>
              <a:t>2020: 20 countries, 82 </a:t>
            </a:r>
            <a:r>
              <a:rPr lang="de-DE" dirty="0" err="1" smtClean="0"/>
              <a:t>respondents</a:t>
            </a:r>
            <a:endParaRPr lang="de-DE" dirty="0"/>
          </a:p>
          <a:p>
            <a:pPr lvl="1"/>
            <a:r>
              <a:rPr lang="de-DE" dirty="0"/>
              <a:t>2021: 22 countries, 72 </a:t>
            </a:r>
            <a:r>
              <a:rPr lang="de-DE" dirty="0" err="1"/>
              <a:t>respondents</a:t>
            </a:r>
            <a:endParaRPr lang="de-DE" dirty="0"/>
          </a:p>
          <a:p>
            <a:r>
              <a:rPr lang="de-DE" dirty="0" err="1" smtClean="0"/>
              <a:t>Scheduled</a:t>
            </a:r>
            <a:r>
              <a:rPr lang="de-DE" dirty="0" smtClean="0"/>
              <a:t> </a:t>
            </a:r>
            <a:r>
              <a:rPr lang="de-DE" dirty="0" err="1" smtClean="0"/>
              <a:t>survey</a:t>
            </a:r>
            <a:r>
              <a:rPr lang="de-DE" dirty="0" smtClean="0"/>
              <a:t> </a:t>
            </a:r>
            <a:r>
              <a:rPr lang="de-DE" dirty="0" err="1" smtClean="0"/>
              <a:t>to</a:t>
            </a:r>
            <a:r>
              <a:rPr lang="de-DE" dirty="0" smtClean="0"/>
              <a:t> </a:t>
            </a:r>
            <a:r>
              <a:rPr lang="de-DE" dirty="0" err="1" smtClean="0"/>
              <a:t>assess</a:t>
            </a:r>
            <a:r>
              <a:rPr lang="de-DE" dirty="0" smtClean="0"/>
              <a:t> </a:t>
            </a:r>
            <a:r>
              <a:rPr lang="de-DE" dirty="0" err="1" smtClean="0"/>
              <a:t>the</a:t>
            </a:r>
            <a:r>
              <a:rPr lang="de-DE" dirty="0" smtClean="0"/>
              <a:t> initial </a:t>
            </a:r>
            <a:r>
              <a:rPr lang="de-DE" dirty="0" err="1" smtClean="0"/>
              <a:t>assessment</a:t>
            </a:r>
            <a:r>
              <a:rPr lang="de-DE" dirty="0" smtClean="0"/>
              <a:t> </a:t>
            </a:r>
            <a:r>
              <a:rPr lang="de-DE" dirty="0" err="1" smtClean="0"/>
              <a:t>of</a:t>
            </a:r>
            <a:r>
              <a:rPr lang="de-DE" dirty="0" smtClean="0"/>
              <a:t> </a:t>
            </a:r>
            <a:r>
              <a:rPr lang="de-DE" dirty="0" err="1" smtClean="0"/>
              <a:t>patients</a:t>
            </a:r>
            <a:r>
              <a:rPr lang="de-DE" dirty="0" smtClean="0"/>
              <a:t> </a:t>
            </a:r>
            <a:r>
              <a:rPr lang="de-DE" dirty="0" err="1" smtClean="0"/>
              <a:t>initially</a:t>
            </a:r>
            <a:r>
              <a:rPr lang="de-DE" dirty="0" smtClean="0"/>
              <a:t> </a:t>
            </a:r>
            <a:r>
              <a:rPr lang="de-DE" dirty="0" err="1" smtClean="0"/>
              <a:t>referred</a:t>
            </a:r>
            <a:r>
              <a:rPr lang="de-DE" dirty="0" smtClean="0"/>
              <a:t> </a:t>
            </a:r>
            <a:r>
              <a:rPr lang="de-DE" dirty="0" err="1" smtClean="0"/>
              <a:t>to</a:t>
            </a:r>
            <a:r>
              <a:rPr lang="de-DE" dirty="0" smtClean="0"/>
              <a:t> </a:t>
            </a:r>
            <a:r>
              <a:rPr lang="de-DE" dirty="0" err="1" smtClean="0"/>
              <a:t>outpatient</a:t>
            </a:r>
            <a:r>
              <a:rPr lang="de-DE" dirty="0" smtClean="0"/>
              <a:t> </a:t>
            </a:r>
            <a:r>
              <a:rPr lang="de-DE" dirty="0" err="1" smtClean="0"/>
              <a:t>units</a:t>
            </a:r>
            <a:r>
              <a:rPr lang="de-DE" dirty="0" smtClean="0"/>
              <a:t> (Alexis Revet, Paul Klauser </a:t>
            </a:r>
            <a:r>
              <a:rPr lang="de-DE" dirty="0" err="1" smtClean="0"/>
              <a:t>and</a:t>
            </a:r>
            <a:r>
              <a:rPr lang="de-DE" dirty="0" smtClean="0"/>
              <a:t> </a:t>
            </a:r>
            <a:r>
              <a:rPr lang="de-DE" dirty="0" err="1" smtClean="0"/>
              <a:t>former</a:t>
            </a:r>
            <a:r>
              <a:rPr lang="de-DE" dirty="0" smtClean="0"/>
              <a:t> </a:t>
            </a:r>
            <a:r>
              <a:rPr lang="de-DE" dirty="0" err="1" smtClean="0"/>
              <a:t>attendees</a:t>
            </a:r>
            <a:r>
              <a:rPr lang="de-DE" dirty="0" smtClean="0"/>
              <a:t> </a:t>
            </a:r>
            <a:r>
              <a:rPr lang="de-DE" dirty="0" err="1" smtClean="0"/>
              <a:t>of</a:t>
            </a:r>
            <a:r>
              <a:rPr lang="de-DE" dirty="0" smtClean="0"/>
              <a:t> ESCAP Research Academy)</a:t>
            </a:r>
          </a:p>
          <a:p>
            <a:pPr marL="457200" lvl="1" indent="0">
              <a:buNone/>
            </a:pPr>
            <a:endParaRPr lang="de-DE" dirty="0" smtClean="0"/>
          </a:p>
        </p:txBody>
      </p:sp>
      <p:sp>
        <p:nvSpPr>
          <p:cNvPr id="4" name="Rectangle 2"/>
          <p:cNvSpPr>
            <a:spLocks noChangeArrowheads="1"/>
          </p:cNvSpPr>
          <p:nvPr/>
        </p:nvSpPr>
        <p:spPr bwMode="auto">
          <a:xfrm>
            <a:off x="152400" y="152400"/>
            <a:ext cx="34925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rgbClr val="000000"/>
                </a:solidFill>
                <a:effectLst/>
                <a:latin typeface="BlinkMacSystemFon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34925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0" i="0" u="none" strike="noStrike" cap="none" normalizeH="0" baseline="0" smtClean="0">
              <a:ln>
                <a:noFill/>
              </a:ln>
              <a:solidFill>
                <a:srgbClr val="000000"/>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6" name="Textfeld 5"/>
          <p:cNvSpPr txBox="1"/>
          <p:nvPr/>
        </p:nvSpPr>
        <p:spPr>
          <a:xfrm>
            <a:off x="1477818" y="6105239"/>
            <a:ext cx="9541164" cy="646331"/>
          </a:xfrm>
          <a:prstGeom prst="rect">
            <a:avLst/>
          </a:prstGeom>
          <a:noFill/>
        </p:spPr>
        <p:txBody>
          <a:bodyPr wrap="square" rtlCol="0">
            <a:spAutoFit/>
          </a:bodyPr>
          <a:lstStyle/>
          <a:p>
            <a:r>
              <a:rPr lang="de-DE" dirty="0" smtClean="0"/>
              <a:t>Revet et al., ECAP 2020, 2021;  </a:t>
            </a:r>
          </a:p>
          <a:p>
            <a:r>
              <a:rPr lang="de-DE" dirty="0" smtClean="0"/>
              <a:t>2020: </a:t>
            </a:r>
            <a:r>
              <a:rPr lang="de-DE" dirty="0" err="1"/>
              <a:t>doi</a:t>
            </a:r>
            <a:r>
              <a:rPr lang="de-DE" dirty="0"/>
              <a:t>: 10.1007/s00787-020-01699-x; </a:t>
            </a:r>
            <a:r>
              <a:rPr lang="de-DE" dirty="0" smtClean="0"/>
              <a:t>2021: </a:t>
            </a:r>
            <a:r>
              <a:rPr lang="de-DE" dirty="0" err="1"/>
              <a:t>doi</a:t>
            </a:r>
            <a:r>
              <a:rPr lang="de-DE" dirty="0"/>
              <a:t>: 10.1007/s00787-021-01851-1</a:t>
            </a:r>
            <a:r>
              <a:rPr lang="de-DE" dirty="0" smtClean="0"/>
              <a:t>)</a:t>
            </a:r>
            <a:endParaRPr lang="de-DE" dirty="0"/>
          </a:p>
        </p:txBody>
      </p:sp>
    </p:spTree>
    <p:extLst>
      <p:ext uri="{BB962C8B-B14F-4D97-AF65-F5344CB8AC3E}">
        <p14:creationId xmlns:p14="http://schemas.microsoft.com/office/powerpoint/2010/main" val="309918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sz="3300" b="1" dirty="0" smtClean="0">
                <a:solidFill>
                  <a:srgbClr val="C00000"/>
                </a:solidFill>
              </a:rPr>
              <a:t>ESCAP Practice Guideline </a:t>
            </a:r>
            <a:r>
              <a:rPr lang="en-US" sz="3300" b="1" dirty="0">
                <a:solidFill>
                  <a:srgbClr val="C00000"/>
                </a:solidFill>
              </a:rPr>
              <a:t>for autism: A summary of evidence-based recommendations for diagnosis and treatment</a:t>
            </a:r>
            <a:r>
              <a:rPr lang="en-US" dirty="0"/>
              <a:t/>
            </a:r>
            <a:br>
              <a:rPr lang="en-US" dirty="0"/>
            </a:b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Fuentes J, </a:t>
            </a:r>
            <a:r>
              <a:rPr lang="de-DE" dirty="0" err="1" smtClean="0"/>
              <a:t>Hervas</a:t>
            </a:r>
            <a:r>
              <a:rPr lang="de-DE" dirty="0" smtClean="0"/>
              <a:t> A, </a:t>
            </a:r>
            <a:r>
              <a:rPr lang="de-DE" dirty="0" err="1" smtClean="0"/>
              <a:t>Howlin</a:t>
            </a:r>
            <a:r>
              <a:rPr lang="de-DE" dirty="0" smtClean="0"/>
              <a:t> P &amp; ESCAP ASD Working Group</a:t>
            </a:r>
          </a:p>
          <a:p>
            <a:endParaRPr lang="de-DE" dirty="0" smtClean="0"/>
          </a:p>
          <a:p>
            <a:pPr marL="0" indent="0">
              <a:buNone/>
            </a:pPr>
            <a:r>
              <a:rPr lang="en-US" dirty="0"/>
              <a:t>Across Europe, there is increased awareness of the frequency and importance of autism spectrum disorder (ASD), which is now </a:t>
            </a:r>
            <a:r>
              <a:rPr lang="en-US" dirty="0" err="1"/>
              <a:t>recognised</a:t>
            </a:r>
            <a:r>
              <a:rPr lang="en-US" dirty="0"/>
              <a:t> not only as a childhood disorder but as a heterogeneous, neurodevelopmental condition that persists throughout life. Services for individuals with autism and their families vary widely, but in most European countries, provision is limited. In 2018, European Society of Child and Adolescent Psychiatry (ESCAP) identified the need for a Practice Guidance document that would help to improve knowledge and practice, especially for individuals in underserviced areas. The present document, prepared by the ASD Working Party and endorsed by the ESCAP Board on October 3, 2019, </a:t>
            </a:r>
            <a:r>
              <a:rPr lang="en-US" dirty="0" err="1"/>
              <a:t>summarises</a:t>
            </a:r>
            <a:r>
              <a:rPr lang="en-US" dirty="0"/>
              <a:t> current information on autism and focuses on ways of detecting, diagnosing, and treating this condition.</a:t>
            </a:r>
            <a:endParaRPr lang="de-DE" dirty="0"/>
          </a:p>
        </p:txBody>
      </p:sp>
      <p:sp>
        <p:nvSpPr>
          <p:cNvPr id="5" name="Textfeld 4"/>
          <p:cNvSpPr txBox="1"/>
          <p:nvPr/>
        </p:nvSpPr>
        <p:spPr>
          <a:xfrm>
            <a:off x="3223491" y="6345382"/>
            <a:ext cx="5375564" cy="369332"/>
          </a:xfrm>
          <a:prstGeom prst="rect">
            <a:avLst/>
          </a:prstGeom>
          <a:noFill/>
        </p:spPr>
        <p:txBody>
          <a:bodyPr wrap="square" rtlCol="0">
            <a:spAutoFit/>
          </a:bodyPr>
          <a:lstStyle/>
          <a:p>
            <a:pPr algn="ctr"/>
            <a:r>
              <a:rPr lang="de-DE" dirty="0" smtClean="0"/>
              <a:t>Fuentes et al., ECAP 30</a:t>
            </a:r>
            <a:r>
              <a:rPr lang="de-DE" dirty="0"/>
              <a:t>, </a:t>
            </a:r>
            <a:r>
              <a:rPr lang="de-DE" dirty="0" smtClean="0"/>
              <a:t>961–984, 2021</a:t>
            </a:r>
            <a:endParaRPr lang="de-DE" dirty="0"/>
          </a:p>
        </p:txBody>
      </p:sp>
      <p:sp>
        <p:nvSpPr>
          <p:cNvPr id="6" name="Rectangle 2"/>
          <p:cNvSpPr>
            <a:spLocks noChangeArrowheads="1"/>
          </p:cNvSpPr>
          <p:nvPr/>
        </p:nvSpPr>
        <p:spPr bwMode="auto">
          <a:xfrm>
            <a:off x="0" y="-184666"/>
            <a:ext cx="92398" cy="369332"/>
          </a:xfrm>
          <a:prstGeom prst="rect">
            <a:avLst/>
          </a:prstGeom>
          <a:solidFill>
            <a:srgbClr val="FC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409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300" b="1" dirty="0" smtClean="0">
                <a:solidFill>
                  <a:srgbClr val="C00000"/>
                </a:solidFill>
                <a:latin typeface="+mn-lt"/>
              </a:rPr>
              <a:t>Training Initiatives in </a:t>
            </a:r>
            <a:r>
              <a:rPr lang="de-DE" sz="3300" b="1" dirty="0" err="1" smtClean="0">
                <a:solidFill>
                  <a:srgbClr val="C00000"/>
                </a:solidFill>
                <a:latin typeface="+mn-lt"/>
              </a:rPr>
              <a:t>Collaboration</a:t>
            </a:r>
            <a:r>
              <a:rPr lang="de-DE" sz="3300" b="1" dirty="0" smtClean="0">
                <a:solidFill>
                  <a:srgbClr val="C00000"/>
                </a:solidFill>
                <a:latin typeface="+mn-lt"/>
              </a:rPr>
              <a:t> </a:t>
            </a:r>
            <a:r>
              <a:rPr lang="de-DE" sz="3300" b="1" dirty="0" err="1" smtClean="0">
                <a:solidFill>
                  <a:srgbClr val="C00000"/>
                </a:solidFill>
                <a:latin typeface="+mn-lt"/>
              </a:rPr>
              <a:t>with</a:t>
            </a:r>
            <a:r>
              <a:rPr lang="de-DE" sz="3300" b="1" dirty="0" smtClean="0">
                <a:solidFill>
                  <a:srgbClr val="C00000"/>
                </a:solidFill>
                <a:latin typeface="+mn-lt"/>
              </a:rPr>
              <a:t> UEMS </a:t>
            </a:r>
            <a:r>
              <a:rPr lang="de-DE" sz="3300" b="1" dirty="0" err="1" smtClean="0">
                <a:solidFill>
                  <a:srgbClr val="C00000"/>
                </a:solidFill>
                <a:latin typeface="+mn-lt"/>
              </a:rPr>
              <a:t>and</a:t>
            </a:r>
            <a:r>
              <a:rPr lang="de-DE" sz="3300" b="1" dirty="0" smtClean="0">
                <a:solidFill>
                  <a:srgbClr val="C00000"/>
                </a:solidFill>
                <a:latin typeface="+mn-lt"/>
              </a:rPr>
              <a:t> EFPT</a:t>
            </a:r>
            <a:endParaRPr lang="de-DE" sz="3300" b="1" dirty="0">
              <a:solidFill>
                <a:srgbClr val="C00000"/>
              </a:solidFill>
              <a:latin typeface="+mn-lt"/>
            </a:endParaRPr>
          </a:p>
        </p:txBody>
      </p:sp>
      <p:sp>
        <p:nvSpPr>
          <p:cNvPr id="3" name="Inhaltsplatzhalter 2"/>
          <p:cNvSpPr>
            <a:spLocks noGrp="1"/>
          </p:cNvSpPr>
          <p:nvPr>
            <p:ph idx="1"/>
          </p:nvPr>
        </p:nvSpPr>
        <p:spPr/>
        <p:txBody>
          <a:bodyPr>
            <a:normAutofit fontScale="92500" lnSpcReduction="20000"/>
          </a:bodyPr>
          <a:lstStyle/>
          <a:p>
            <a:r>
              <a:rPr lang="de-DE" b="1" u="sng" dirty="0" smtClean="0">
                <a:hlinkClick r:id="rId2"/>
              </a:rPr>
              <a:t>A </a:t>
            </a:r>
            <a:r>
              <a:rPr lang="de-DE" b="1" u="sng" dirty="0" err="1" smtClean="0">
                <a:hlinkClick r:id="rId2"/>
              </a:rPr>
              <a:t>new</a:t>
            </a:r>
            <a:r>
              <a:rPr lang="de-DE" b="1" u="sng" dirty="0" smtClean="0">
                <a:hlinkClick r:id="rId2"/>
              </a:rPr>
              <a:t> European Curriculum Framework </a:t>
            </a:r>
            <a:r>
              <a:rPr lang="de-DE" b="1" u="sng" dirty="0" err="1" smtClean="0">
                <a:hlinkClick r:id="rId2"/>
              </a:rPr>
              <a:t>for</a:t>
            </a:r>
            <a:r>
              <a:rPr lang="de-DE" b="1" u="sng" dirty="0" smtClean="0">
                <a:hlinkClick r:id="rId2"/>
              </a:rPr>
              <a:t> </a:t>
            </a:r>
            <a:r>
              <a:rPr lang="de-DE" b="1" u="sng" dirty="0" err="1" smtClean="0">
                <a:hlinkClick r:id="rId2"/>
              </a:rPr>
              <a:t>training</a:t>
            </a:r>
            <a:r>
              <a:rPr lang="de-DE" b="1" u="sng" dirty="0" smtClean="0">
                <a:hlinkClick r:id="rId2"/>
              </a:rPr>
              <a:t> </a:t>
            </a:r>
            <a:r>
              <a:rPr lang="de-DE" b="1" u="sng" dirty="0" err="1" smtClean="0">
                <a:hlinkClick r:id="rId2"/>
              </a:rPr>
              <a:t>and</a:t>
            </a:r>
            <a:r>
              <a:rPr lang="de-DE" b="1" u="sng" dirty="0" smtClean="0">
                <a:hlinkClick r:id="rId2"/>
              </a:rPr>
              <a:t> </a:t>
            </a:r>
            <a:r>
              <a:rPr lang="de-DE" b="1" u="sng" dirty="0" err="1" smtClean="0">
                <a:hlinkClick r:id="rId2"/>
              </a:rPr>
              <a:t>education</a:t>
            </a:r>
            <a:r>
              <a:rPr lang="de-DE" b="1" u="sng" dirty="0" smtClean="0">
                <a:hlinkClick r:id="rId2"/>
              </a:rPr>
              <a:t> CAP.</a:t>
            </a:r>
            <a:r>
              <a:rPr lang="de-DE" b="1" u="sng" dirty="0" smtClean="0"/>
              <a:t> </a:t>
            </a:r>
            <a:r>
              <a:rPr lang="de-DE" b="1" dirty="0" smtClean="0"/>
              <a:t>Deschamps P, et al. </a:t>
            </a:r>
            <a:r>
              <a:rPr lang="de-DE" b="1" dirty="0" err="1" smtClean="0"/>
              <a:t>Eur</a:t>
            </a:r>
            <a:r>
              <a:rPr lang="de-DE" b="1" dirty="0" smtClean="0"/>
              <a:t> Child </a:t>
            </a:r>
            <a:r>
              <a:rPr lang="de-DE" b="1" dirty="0" err="1" smtClean="0"/>
              <a:t>Adolesc</a:t>
            </a:r>
            <a:r>
              <a:rPr lang="de-DE" b="1" dirty="0" smtClean="0"/>
              <a:t> </a:t>
            </a:r>
            <a:r>
              <a:rPr lang="de-DE" b="1" dirty="0" err="1" smtClean="0"/>
              <a:t>Psychiatry</a:t>
            </a:r>
            <a:r>
              <a:rPr lang="de-DE" b="1" dirty="0" smtClean="0"/>
              <a:t>. 2022 PMID: 35695946</a:t>
            </a:r>
          </a:p>
          <a:p>
            <a:r>
              <a:rPr lang="en-US" b="1" dirty="0" smtClean="0">
                <a:hlinkClick r:id="rId3"/>
              </a:rPr>
              <a:t>Crossing borders while in lockdown: reflections from the European Federation of Psychiatric Trainees virtual forum 2020.</a:t>
            </a:r>
            <a:r>
              <a:rPr lang="en-US" b="1" dirty="0" smtClean="0"/>
              <a:t>Seker A, et al. </a:t>
            </a:r>
            <a:r>
              <a:rPr lang="en-US" b="1" dirty="0" err="1" smtClean="0"/>
              <a:t>Eur</a:t>
            </a:r>
            <a:r>
              <a:rPr lang="en-US" b="1" dirty="0" smtClean="0"/>
              <a:t> Child </a:t>
            </a:r>
            <a:r>
              <a:rPr lang="en-US" b="1" dirty="0" err="1" smtClean="0"/>
              <a:t>Adolesc</a:t>
            </a:r>
            <a:r>
              <a:rPr lang="en-US" b="1" dirty="0" smtClean="0"/>
              <a:t> Psychiatry. 2022. PMID: 32833061</a:t>
            </a:r>
          </a:p>
          <a:p>
            <a:r>
              <a:rPr lang="en-US" altLang="de-DE" b="1" dirty="0" smtClean="0">
                <a:solidFill>
                  <a:srgbClr val="0071BC"/>
                </a:solidFill>
                <a:hlinkClick r:id="rId4"/>
              </a:rPr>
              <a:t>P</a:t>
            </a:r>
            <a:r>
              <a:rPr lang="de-DE" altLang="de-DE" b="1" dirty="0" err="1" smtClean="0">
                <a:solidFill>
                  <a:srgbClr val="0071BC"/>
                </a:solidFill>
                <a:hlinkClick r:id="rId4"/>
              </a:rPr>
              <a:t>otential</a:t>
            </a:r>
            <a:r>
              <a:rPr lang="de-DE" altLang="de-DE" b="1" dirty="0" smtClean="0">
                <a:solidFill>
                  <a:srgbClr val="0071BC"/>
                </a:solidFill>
                <a:hlinkClick r:id="rId4"/>
              </a:rPr>
              <a:t> </a:t>
            </a:r>
            <a:r>
              <a:rPr lang="de-DE" altLang="de-DE" b="1" dirty="0" err="1" smtClean="0">
                <a:solidFill>
                  <a:srgbClr val="0071BC"/>
                </a:solidFill>
                <a:hlinkClick r:id="rId4"/>
              </a:rPr>
              <a:t>effects</a:t>
            </a:r>
            <a:r>
              <a:rPr lang="de-DE" altLang="de-DE" b="1" dirty="0" smtClean="0">
                <a:solidFill>
                  <a:srgbClr val="0071BC"/>
                </a:solidFill>
                <a:hlinkClick r:id="rId4"/>
              </a:rPr>
              <a:t> </a:t>
            </a:r>
            <a:r>
              <a:rPr lang="de-DE" altLang="de-DE" b="1" dirty="0" err="1" smtClean="0">
                <a:solidFill>
                  <a:srgbClr val="0071BC"/>
                </a:solidFill>
                <a:hlinkClick r:id="rId4"/>
              </a:rPr>
              <a:t>of</a:t>
            </a:r>
            <a:r>
              <a:rPr lang="de-DE" altLang="de-DE" b="1" dirty="0" smtClean="0">
                <a:solidFill>
                  <a:srgbClr val="0071BC"/>
                </a:solidFill>
                <a:hlinkClick r:id="rId4"/>
              </a:rPr>
              <a:t> Covid-19 on </a:t>
            </a:r>
            <a:r>
              <a:rPr lang="de-DE" altLang="de-DE" b="1" dirty="0" err="1" smtClean="0">
                <a:solidFill>
                  <a:srgbClr val="0071BC"/>
                </a:solidFill>
                <a:hlinkClick r:id="rId4"/>
              </a:rPr>
              <a:t>training</a:t>
            </a:r>
            <a:r>
              <a:rPr lang="de-DE" altLang="de-DE" b="1" dirty="0" smtClean="0">
                <a:solidFill>
                  <a:srgbClr val="0071BC"/>
                </a:solidFill>
                <a:hlinkClick r:id="rId4"/>
              </a:rPr>
              <a:t> in CAP: </a:t>
            </a:r>
            <a:r>
              <a:rPr lang="de-DE" altLang="de-DE" b="1" dirty="0" err="1" smtClean="0">
                <a:solidFill>
                  <a:srgbClr val="0071BC"/>
                </a:solidFill>
                <a:hlinkClick r:id="rId4"/>
              </a:rPr>
              <a:t>the</a:t>
            </a:r>
            <a:r>
              <a:rPr lang="de-DE" altLang="de-DE" b="1" dirty="0" smtClean="0">
                <a:solidFill>
                  <a:srgbClr val="0071BC"/>
                </a:solidFill>
                <a:hlinkClick r:id="rId4"/>
              </a:rPr>
              <a:t> </a:t>
            </a:r>
            <a:r>
              <a:rPr lang="de-DE" altLang="de-DE" b="1" dirty="0" err="1" smtClean="0">
                <a:solidFill>
                  <a:srgbClr val="0071BC"/>
                </a:solidFill>
                <a:hlinkClick r:id="rId4"/>
              </a:rPr>
              <a:t>balance</a:t>
            </a:r>
            <a:r>
              <a:rPr lang="de-DE" altLang="de-DE" b="1" dirty="0" smtClean="0">
                <a:solidFill>
                  <a:srgbClr val="0071BC"/>
                </a:solidFill>
                <a:hlinkClick r:id="rId4"/>
              </a:rPr>
              <a:t> after a </a:t>
            </a:r>
            <a:r>
              <a:rPr lang="de-DE" altLang="de-DE" b="1" dirty="0" err="1" smtClean="0">
                <a:solidFill>
                  <a:srgbClr val="0071BC"/>
                </a:solidFill>
                <a:hlinkClick r:id="rId4"/>
              </a:rPr>
              <a:t>year</a:t>
            </a:r>
            <a:r>
              <a:rPr lang="de-DE" altLang="de-DE" b="1" dirty="0" smtClean="0">
                <a:solidFill>
                  <a:srgbClr val="0071BC"/>
                </a:solidFill>
                <a:hlinkClick r:id="rId4"/>
              </a:rPr>
              <a:t>.</a:t>
            </a:r>
            <a:r>
              <a:rPr lang="de-DE" altLang="de-DE" b="1" dirty="0" smtClean="0">
                <a:solidFill>
                  <a:srgbClr val="0071BC"/>
                </a:solidFill>
              </a:rPr>
              <a:t> </a:t>
            </a:r>
            <a:r>
              <a:rPr lang="de-DE" altLang="de-DE" b="1" dirty="0" smtClean="0">
                <a:solidFill>
                  <a:srgbClr val="212121"/>
                </a:solidFill>
              </a:rPr>
              <a:t>Deschamps P, et al.</a:t>
            </a:r>
            <a:r>
              <a:rPr lang="de-DE" altLang="de-DE" b="1" dirty="0" smtClean="0">
                <a:solidFill>
                  <a:srgbClr val="4D8055"/>
                </a:solidFill>
              </a:rPr>
              <a:t> </a:t>
            </a:r>
            <a:r>
              <a:rPr lang="de-DE" altLang="de-DE" b="1" dirty="0" err="1" smtClean="0"/>
              <a:t>Eur</a:t>
            </a:r>
            <a:r>
              <a:rPr lang="de-DE" altLang="de-DE" b="1" dirty="0" smtClean="0"/>
              <a:t> Child </a:t>
            </a:r>
            <a:r>
              <a:rPr lang="de-DE" altLang="de-DE" b="1" dirty="0" err="1" smtClean="0"/>
              <a:t>Adolesc</a:t>
            </a:r>
            <a:r>
              <a:rPr lang="de-DE" altLang="de-DE" b="1" dirty="0" smtClean="0"/>
              <a:t> </a:t>
            </a:r>
            <a:r>
              <a:rPr lang="de-DE" altLang="de-DE" b="1" dirty="0" err="1" smtClean="0"/>
              <a:t>Psychiatry</a:t>
            </a:r>
            <a:r>
              <a:rPr lang="de-DE" altLang="de-DE" b="1" dirty="0" smtClean="0"/>
              <a:t>. 2021. PMID: 34175986</a:t>
            </a:r>
          </a:p>
          <a:p>
            <a:r>
              <a:rPr lang="en-US" b="1" dirty="0" smtClean="0">
                <a:hlinkClick r:id="rId5"/>
              </a:rPr>
              <a:t>Training for child and adolescent psychiatry in the twenty-first century.</a:t>
            </a:r>
            <a:r>
              <a:rPr lang="en-US" b="1" dirty="0" smtClean="0"/>
              <a:t> </a:t>
            </a:r>
            <a:r>
              <a:rPr lang="de-DE" b="1" dirty="0" smtClean="0"/>
              <a:t>Deschamps P, Hebebrand J, Jacobs B, Robertson P, Anagnostopoulos DC, Banaschewski T, </a:t>
            </a:r>
            <a:r>
              <a:rPr lang="de-DE" b="1" dirty="0" err="1" smtClean="0"/>
              <a:t>Birkle</a:t>
            </a:r>
            <a:r>
              <a:rPr lang="de-DE" b="1" dirty="0" smtClean="0"/>
              <a:t> SM, </a:t>
            </a:r>
            <a:r>
              <a:rPr lang="de-DE" b="1" dirty="0" err="1" smtClean="0"/>
              <a:t>Dubicka</a:t>
            </a:r>
            <a:r>
              <a:rPr lang="de-DE" b="1" dirty="0" smtClean="0"/>
              <a:t> B, Falissard B, Giannopoulou I, Hoekstra PJ, Kaess M, </a:t>
            </a:r>
            <a:r>
              <a:rPr lang="de-DE" b="1" dirty="0" err="1" smtClean="0"/>
              <a:t>Kapornai</a:t>
            </a:r>
            <a:r>
              <a:rPr lang="de-DE" b="1" dirty="0" smtClean="0"/>
              <a:t> K, Klauser P, Revet A, Schröder CM, Seitz J, Şeker A, Signorini G. </a:t>
            </a:r>
            <a:r>
              <a:rPr lang="de-DE" b="1" dirty="0" err="1" smtClean="0"/>
              <a:t>Eur</a:t>
            </a:r>
            <a:r>
              <a:rPr lang="de-DE" b="1" dirty="0" smtClean="0"/>
              <a:t> Child </a:t>
            </a:r>
            <a:r>
              <a:rPr lang="de-DE" b="1" dirty="0" err="1" smtClean="0"/>
              <a:t>Adolesc</a:t>
            </a:r>
            <a:r>
              <a:rPr lang="de-DE" b="1" dirty="0" smtClean="0"/>
              <a:t> </a:t>
            </a:r>
            <a:r>
              <a:rPr lang="de-DE" b="1" dirty="0" err="1" smtClean="0"/>
              <a:t>Psychiatry</a:t>
            </a:r>
            <a:r>
              <a:rPr lang="de-DE" b="1" dirty="0" smtClean="0"/>
              <a:t> 2020 </a:t>
            </a:r>
            <a:r>
              <a:rPr lang="en-US" b="1" dirty="0" smtClean="0"/>
              <a:t> PMID: 31950371</a:t>
            </a:r>
          </a:p>
          <a:p>
            <a:endParaRPr lang="de-DE" altLang="de-DE" dirty="0" smtClean="0">
              <a:latin typeface="BlinkMacSystemFont"/>
            </a:endParaRPr>
          </a:p>
          <a:p>
            <a:endParaRPr lang="de-DE" altLang="de-DE" sz="4000" dirty="0">
              <a:latin typeface="Arial" panose="020B0604020202020204" pitchFamily="34" charset="0"/>
            </a:endParaRPr>
          </a:p>
          <a:p>
            <a:endParaRPr lang="de-DE" dirty="0" smtClean="0"/>
          </a:p>
          <a:p>
            <a:endParaRPr lang="de-DE" dirty="0"/>
          </a:p>
          <a:p>
            <a:endParaRPr lang="de-DE" dirty="0"/>
          </a:p>
        </p:txBody>
      </p:sp>
    </p:spTree>
    <p:extLst>
      <p:ext uri="{BB962C8B-B14F-4D97-AF65-F5344CB8AC3E}">
        <p14:creationId xmlns:p14="http://schemas.microsoft.com/office/powerpoint/2010/main" val="1970357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pt">
  <a:themeElements>
    <a:clrScheme name="Springer">
      <a:dk1>
        <a:srgbClr val="58595B"/>
      </a:dk1>
      <a:lt1>
        <a:srgbClr val="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72000" tIns="72000" rIns="72000" bIns="72000" rtlCol="0" anchor="ctr" anchorCtr="1"/>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72000" tIns="72000" rIns="72000" bIns="72000" rtlCol="0">
        <a:spAutoFit/>
      </a:bodyPr>
      <a:lstStyle>
        <a:defPPr>
          <a:defRPr sz="1000" dirty="0" smtClean="0"/>
        </a:defPPr>
      </a:lstStyle>
    </a:txDef>
  </a:objectDefaults>
  <a:extraClrSchemeLst/>
  <a:custClrLst>
    <a:custClr>
      <a:srgbClr val="937CB9"/>
    </a:custClr>
    <a:custClr>
      <a:srgbClr val="00B8B0"/>
    </a:custClr>
    <a:custClr>
      <a:srgbClr val="F58220"/>
    </a:custClr>
    <a:custClr>
      <a:srgbClr val="C4D82E"/>
    </a:custClr>
    <a:custClr>
      <a:srgbClr val="FFFFFF"/>
    </a:custClr>
    <a:custClr>
      <a:srgbClr val="FFFFFF"/>
    </a:custClr>
    <a:custClr>
      <a:srgbClr val="FFFFFF"/>
    </a:custClr>
    <a:custClr>
      <a:srgbClr val="FFFFFF"/>
    </a:custClr>
    <a:custClr>
      <a:srgbClr val="FFFFFF"/>
    </a:custClr>
    <a:custClr>
      <a:srgbClr val="FFFFFF"/>
    </a:custClr>
    <a:custClr>
      <a:srgbClr val="AE9DCB"/>
    </a:custClr>
    <a:custClr>
      <a:srgbClr val="40CAC4"/>
    </a:custClr>
    <a:custClr>
      <a:srgbClr val="F8A158"/>
    </a:custClr>
    <a:custClr>
      <a:srgbClr val="D3E262"/>
    </a:custClr>
    <a:custClr>
      <a:srgbClr val="FFFFFF"/>
    </a:custClr>
    <a:custClr>
      <a:srgbClr val="FFFFFF"/>
    </a:custClr>
    <a:custClr>
      <a:srgbClr val="FFFFFF"/>
    </a:custClr>
    <a:custClr>
      <a:srgbClr val="FFFFFF"/>
    </a:custClr>
    <a:custClr>
      <a:srgbClr val="FFFFFF"/>
    </a:custClr>
    <a:custClr>
      <a:srgbClr val="FFFFFF"/>
    </a:custClr>
    <a:custClr>
      <a:srgbClr val="BEB0D5"/>
    </a:custClr>
    <a:custClr>
      <a:srgbClr val="66D4D0"/>
    </a:custClr>
    <a:custClr>
      <a:srgbClr val="F9B479"/>
    </a:custClr>
    <a:custClr>
      <a:srgbClr val="DCE882"/>
    </a:custClr>
    <a:custClr>
      <a:srgbClr val="FFFFFF"/>
    </a:custClr>
    <a:custClr>
      <a:srgbClr val="FFFFFF"/>
    </a:custClr>
    <a:custClr>
      <a:srgbClr val="FFFFFF"/>
    </a:custClr>
    <a:custClr>
      <a:srgbClr val="FFFFFF"/>
    </a:custClr>
    <a:custClr>
      <a:srgbClr val="FFFFFF"/>
    </a:custClr>
    <a:custClr>
      <a:srgbClr val="FFFFFF"/>
    </a:custClr>
    <a:custClr>
      <a:srgbClr val="DFD8EA"/>
    </a:custClr>
    <a:custClr>
      <a:srgbClr val="B3EAE7"/>
    </a:custClr>
    <a:custClr>
      <a:srgbClr val="FCDABC"/>
    </a:custClr>
    <a:custClr>
      <a:srgbClr val="EDF3C0"/>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4" id="{3EDAA0F0-4497-4F7D-94E5-5E56842F7AC3}" vid="{051E6334-EB4B-4CA4-A7EE-BB1878AA8588}"/>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2955</Words>
  <Application>Microsoft Office PowerPoint</Application>
  <PresentationFormat>Breitbild</PresentationFormat>
  <Paragraphs>755</Paragraphs>
  <Slides>24</Slides>
  <Notes>13</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24</vt:i4>
      </vt:variant>
    </vt:vector>
  </HeadingPairs>
  <TitlesOfParts>
    <vt:vector size="33" baseType="lpstr">
      <vt:lpstr>Arial</vt:lpstr>
      <vt:lpstr>BlinkMacSystemFont</vt:lpstr>
      <vt:lpstr>Calibri</vt:lpstr>
      <vt:lpstr>Calibri Light</vt:lpstr>
      <vt:lpstr>Times</vt:lpstr>
      <vt:lpstr>Times New Roman</vt:lpstr>
      <vt:lpstr>Wingdings</vt:lpstr>
      <vt:lpstr>Office</vt:lpstr>
      <vt:lpstr>ppt</vt:lpstr>
      <vt:lpstr>ESCAP Academic Division  and  European Child and Adolescent Psychiatry</vt:lpstr>
      <vt:lpstr>Why Focus on European Child and  Adolescent Psychiatry? </vt:lpstr>
      <vt:lpstr>Why think European?</vt:lpstr>
      <vt:lpstr>Why Cooperation between ESCAP and ECAP?</vt:lpstr>
      <vt:lpstr>ESCAP Research Academy</vt:lpstr>
      <vt:lpstr>ESCAP Research Academy Meetings 2015-2022</vt:lpstr>
      <vt:lpstr>ESCAP Academic Division</vt:lpstr>
      <vt:lpstr>ESCAP Practice Guideline for autism: A summary of evidence-based recommendations for diagnosis and treatment </vt:lpstr>
      <vt:lpstr>Training Initiatives in Collaboration with UEMS and EFPT</vt:lpstr>
      <vt:lpstr>Editorial Statement 2022</vt:lpstr>
      <vt:lpstr>PowerPoint-Präsentation</vt:lpstr>
      <vt:lpstr>About this journal</vt:lpstr>
      <vt:lpstr>Editorial Board</vt:lpstr>
      <vt:lpstr>PowerPoint-Präsentation</vt:lpstr>
      <vt:lpstr>PowerPoint-Präsentation</vt:lpstr>
      <vt:lpstr>Journal Usage, Visibility and Impact </vt:lpstr>
      <vt:lpstr>Springer Nature Sustainable Development Goals Publishing Program</vt:lpstr>
      <vt:lpstr>PowerPoint-Präsentation</vt:lpstr>
      <vt:lpstr>PowerPoint-Präsentation</vt:lpstr>
      <vt:lpstr>Content and Quality</vt:lpstr>
      <vt:lpstr>Content and Quality</vt:lpstr>
      <vt:lpstr>PowerPoint-Präsentation</vt:lpstr>
      <vt:lpstr>PowerPoint-Präsentation</vt:lpstr>
      <vt:lpstr>PowerPoint-Präsentation</vt:lpstr>
    </vt:vector>
  </TitlesOfParts>
  <Company>LVR-Infokom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division and European Child and Adolescent Psychiatry</dc:title>
  <dc:creator>Hebebrand, Johannes</dc:creator>
  <cp:lastModifiedBy>Hebebrand, Johannes</cp:lastModifiedBy>
  <cp:revision>23</cp:revision>
  <dcterms:created xsi:type="dcterms:W3CDTF">2021-02-11T09:25:33Z</dcterms:created>
  <dcterms:modified xsi:type="dcterms:W3CDTF">2022-06-16T07:24:00Z</dcterms:modified>
</cp:coreProperties>
</file>